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ink/ink1.xml" ContentType="application/inkml+xml"/>
  <Override PartName="/ppt/ink/ink2.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77" r:id="rId2"/>
    <p:sldId id="280" r:id="rId3"/>
    <p:sldId id="256" r:id="rId4"/>
    <p:sldId id="258" r:id="rId5"/>
    <p:sldId id="257" r:id="rId6"/>
    <p:sldId id="272" r:id="rId7"/>
    <p:sldId id="273" r:id="rId8"/>
    <p:sldId id="274" r:id="rId9"/>
    <p:sldId id="259" r:id="rId10"/>
    <p:sldId id="271" r:id="rId11"/>
    <p:sldId id="281" r:id="rId12"/>
    <p:sldId id="282" r:id="rId13"/>
    <p:sldId id="260" r:id="rId14"/>
    <p:sldId id="261" r:id="rId15"/>
    <p:sldId id="262" r:id="rId16"/>
    <p:sldId id="275" r:id="rId17"/>
    <p:sldId id="264" r:id="rId18"/>
    <p:sldId id="283" r:id="rId19"/>
    <p:sldId id="266" r:id="rId20"/>
    <p:sldId id="285" r:id="rId21"/>
    <p:sldId id="284" r:id="rId22"/>
    <p:sldId id="286" r:id="rId23"/>
    <p:sldId id="265" r:id="rId24"/>
    <p:sldId id="267" r:id="rId25"/>
    <p:sldId id="268" r:id="rId26"/>
    <p:sldId id="269" r:id="rId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p" initials="h" lastIdx="1" clrIdx="0">
    <p:extLst>
      <p:ext uri="{19B8F6BF-5375-455C-9EA6-DF929625EA0E}">
        <p15:presenceInfo xmlns:p15="http://schemas.microsoft.com/office/powerpoint/2012/main" userId="hp"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63" d="100"/>
          <a:sy n="63" d="100"/>
        </p:scale>
        <p:origin x="804"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7-17T20:52:06.469"/>
    </inkml:context>
    <inkml:brush xml:id="br0">
      <inkml:brushProperty name="width" value="0.05" units="cm"/>
      <inkml:brushProperty name="height" value="0.05" units="cm"/>
    </inkml:brush>
  </inkml:definitions>
  <inkml:trace contextRef="#ctx0" brushRef="#br0">1 0 21399,'0'0'0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7-17T20:52:07.451"/>
    </inkml:context>
    <inkml:brush xml:id="br0">
      <inkml:brushProperty name="width" value="0.05" units="cm"/>
      <inkml:brushProperty name="height" value="0.05" units="cm"/>
    </inkml:brush>
  </inkml:definitions>
  <inkml:trace contextRef="#ctx0" brushRef="#br0">0 0 26343,'0'0'376</inkml:trace>
</inkml:ink>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0482A20C-2C2D-473A-A14A-92A052F0A269}" type="datetimeFigureOut">
              <a:rPr lang="en-US" smtClean="0"/>
              <a:t>7/18/2026</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FE541357-90A5-4557-B856-D5190F9335CB}"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511406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482A20C-2C2D-473A-A14A-92A052F0A269}" type="datetimeFigureOut">
              <a:rPr lang="en-US" smtClean="0"/>
              <a:t>7/18/2026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541357-90A5-4557-B856-D5190F9335CB}" type="slidenum">
              <a:rPr lang="en-US" smtClean="0"/>
              <a:t>‹#›</a:t>
            </a:fld>
            <a:endParaRPr lang="en-US"/>
          </a:p>
        </p:txBody>
      </p:sp>
    </p:spTree>
    <p:extLst>
      <p:ext uri="{BB962C8B-B14F-4D97-AF65-F5344CB8AC3E}">
        <p14:creationId xmlns:p14="http://schemas.microsoft.com/office/powerpoint/2010/main" val="28558224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482A20C-2C2D-473A-A14A-92A052F0A269}" type="datetimeFigureOut">
              <a:rPr lang="en-US" smtClean="0"/>
              <a:t>7/18/2026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541357-90A5-4557-B856-D5190F9335CB}"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876990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482A20C-2C2D-473A-A14A-92A052F0A269}" type="datetimeFigureOut">
              <a:rPr lang="en-US" smtClean="0"/>
              <a:t>7/18/2026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541357-90A5-4557-B856-D5190F9335CB}" type="slidenum">
              <a:rPr lang="en-US" smtClean="0"/>
              <a:t>‹#›</a:t>
            </a:fld>
            <a:endParaRPr lang="en-US"/>
          </a:p>
        </p:txBody>
      </p:sp>
    </p:spTree>
    <p:extLst>
      <p:ext uri="{BB962C8B-B14F-4D97-AF65-F5344CB8AC3E}">
        <p14:creationId xmlns:p14="http://schemas.microsoft.com/office/powerpoint/2010/main" val="29376621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482A20C-2C2D-473A-A14A-92A052F0A269}" type="datetimeFigureOut">
              <a:rPr lang="en-US" smtClean="0"/>
              <a:t>7/18/2026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E541357-90A5-4557-B856-D5190F9335CB}"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352812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482A20C-2C2D-473A-A14A-92A052F0A269}" type="datetimeFigureOut">
              <a:rPr lang="en-US" smtClean="0"/>
              <a:t>7/18/2026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E541357-90A5-4557-B856-D5190F9335CB}"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781145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82A20C-2C2D-473A-A14A-92A052F0A269}" type="datetimeFigureOut">
              <a:rPr lang="en-US" smtClean="0"/>
              <a:t>7/18/2026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E541357-90A5-4557-B856-D5190F9335CB}" type="slidenum">
              <a:rPr lang="en-US" smtClean="0"/>
              <a:t>‹#›</a:t>
            </a:fld>
            <a:endParaRPr lang="en-US"/>
          </a:p>
        </p:txBody>
      </p:sp>
    </p:spTree>
    <p:extLst>
      <p:ext uri="{BB962C8B-B14F-4D97-AF65-F5344CB8AC3E}">
        <p14:creationId xmlns:p14="http://schemas.microsoft.com/office/powerpoint/2010/main" val="35717837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482A20C-2C2D-473A-A14A-92A052F0A269}" type="datetimeFigureOut">
              <a:rPr lang="en-US" smtClean="0"/>
              <a:t>7/18/2026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541357-90A5-4557-B856-D5190F9335CB}"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187175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482A20C-2C2D-473A-A14A-92A052F0A269}" type="datetimeFigureOut">
              <a:rPr lang="en-US" smtClean="0"/>
              <a:t>7/18/2026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541357-90A5-4557-B856-D5190F9335CB}" type="slidenum">
              <a:rPr lang="en-US" smtClean="0"/>
              <a:t>‹#›</a:t>
            </a:fld>
            <a:endParaRPr lang="en-US"/>
          </a:p>
        </p:txBody>
      </p:sp>
    </p:spTree>
    <p:extLst>
      <p:ext uri="{BB962C8B-B14F-4D97-AF65-F5344CB8AC3E}">
        <p14:creationId xmlns:p14="http://schemas.microsoft.com/office/powerpoint/2010/main" val="25030338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482A20C-2C2D-473A-A14A-92A052F0A269}" type="datetimeFigureOut">
              <a:rPr lang="en-US" smtClean="0"/>
              <a:t>7/18/2026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541357-90A5-4557-B856-D5190F9335CB}" type="slidenum">
              <a:rPr lang="en-US" smtClean="0"/>
              <a:t>‹#›</a:t>
            </a:fld>
            <a:endParaRPr lang="en-US"/>
          </a:p>
        </p:txBody>
      </p:sp>
    </p:spTree>
    <p:extLst>
      <p:ext uri="{BB962C8B-B14F-4D97-AF65-F5344CB8AC3E}">
        <p14:creationId xmlns:p14="http://schemas.microsoft.com/office/powerpoint/2010/main" val="2427385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482A20C-2C2D-473A-A14A-92A052F0A269}" type="datetimeFigureOut">
              <a:rPr lang="en-US" smtClean="0"/>
              <a:t>7/18/2026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541357-90A5-4557-B856-D5190F9335CB}"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732001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482A20C-2C2D-473A-A14A-92A052F0A269}" type="datetimeFigureOut">
              <a:rPr lang="en-US" smtClean="0"/>
              <a:t>7/18/2026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541357-90A5-4557-B856-D5190F9335CB}"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901009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482A20C-2C2D-473A-A14A-92A052F0A269}" type="datetimeFigureOut">
              <a:rPr lang="en-US" smtClean="0"/>
              <a:t>7/18/2026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541357-90A5-4557-B856-D5190F9335CB}" type="slidenum">
              <a:rPr lang="en-US" smtClean="0"/>
              <a:t>‹#›</a:t>
            </a:fld>
            <a:endParaRPr lang="en-US"/>
          </a:p>
        </p:txBody>
      </p:sp>
    </p:spTree>
    <p:extLst>
      <p:ext uri="{BB962C8B-B14F-4D97-AF65-F5344CB8AC3E}">
        <p14:creationId xmlns:p14="http://schemas.microsoft.com/office/powerpoint/2010/main" val="41096054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482A20C-2C2D-473A-A14A-92A052F0A269}" type="datetimeFigureOut">
              <a:rPr lang="en-US" smtClean="0"/>
              <a:t>7/18/2026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541357-90A5-4557-B856-D5190F9335CB}"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129024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482A20C-2C2D-473A-A14A-92A052F0A269}" type="datetimeFigureOut">
              <a:rPr lang="en-US" smtClean="0"/>
              <a:t>7/18/2026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541357-90A5-4557-B856-D5190F9335CB}"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568878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482A20C-2C2D-473A-A14A-92A052F0A269}" type="datetimeFigureOut">
              <a:rPr lang="en-US" smtClean="0"/>
              <a:t>7/18/2026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541357-90A5-4557-B856-D5190F9335CB}"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089056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482A20C-2C2D-473A-A14A-92A052F0A269}" type="datetimeFigureOut">
              <a:rPr lang="en-US" smtClean="0"/>
              <a:t>7/18/2026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541357-90A5-4557-B856-D5190F9335CB}"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109550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0482A20C-2C2D-473A-A14A-92A052F0A269}" type="datetimeFigureOut">
              <a:rPr lang="en-US" smtClean="0"/>
              <a:t>7/18/2026</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FE541357-90A5-4557-B856-D5190F9335CB}" type="slidenum">
              <a:rPr lang="en-US" smtClean="0"/>
              <a:t>‹#›</a:t>
            </a:fld>
            <a:endParaRPr lang="en-US"/>
          </a:p>
        </p:txBody>
      </p:sp>
    </p:spTree>
    <p:extLst>
      <p:ext uri="{BB962C8B-B14F-4D97-AF65-F5344CB8AC3E}">
        <p14:creationId xmlns:p14="http://schemas.microsoft.com/office/powerpoint/2010/main" val="192066802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customXml" Target="../ink/ink1.xml"/><Relationship Id="rId1" Type="http://schemas.openxmlformats.org/officeDocument/2006/relationships/slideLayout" Target="../slideLayouts/slideLayout2.xml"/><Relationship Id="rId4" Type="http://schemas.openxmlformats.org/officeDocument/2006/relationships/customXml" Target="../ink/ink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04E587-9258-3058-DDD7-39D1C7E2C9B3}"/>
              </a:ext>
            </a:extLst>
          </p:cNvPr>
          <p:cNvSpPr>
            <a:spLocks noGrp="1"/>
          </p:cNvSpPr>
          <p:nvPr>
            <p:ph type="title"/>
          </p:nvPr>
        </p:nvSpPr>
        <p:spPr>
          <a:xfrm>
            <a:off x="3078480" y="982132"/>
            <a:ext cx="6309360" cy="1303867"/>
          </a:xfrm>
        </p:spPr>
        <p:txBody>
          <a:bodyPr>
            <a:normAutofit fontScale="90000"/>
          </a:bodyPr>
          <a:lstStyle/>
          <a:p>
            <a:r>
              <a:rPr lang="en-US" sz="3200" dirty="0"/>
              <a:t>INTERNAL MEDICINE CLINICAL PROBLEME SOLVING CONFERENCE</a:t>
            </a:r>
          </a:p>
        </p:txBody>
      </p:sp>
      <p:sp>
        <p:nvSpPr>
          <p:cNvPr id="3" name="Content Placeholder 2">
            <a:extLst>
              <a:ext uri="{FF2B5EF4-FFF2-40B4-BE49-F238E27FC236}">
                <a16:creationId xmlns:a16="http://schemas.microsoft.com/office/drawing/2014/main" id="{E1E9F184-793B-5635-1185-68DC5EAA4CC1}"/>
              </a:ext>
            </a:extLst>
          </p:cNvPr>
          <p:cNvSpPr>
            <a:spLocks noGrp="1"/>
          </p:cNvSpPr>
          <p:nvPr>
            <p:ph idx="1"/>
          </p:nvPr>
        </p:nvSpPr>
        <p:spPr/>
        <p:txBody>
          <a:bodyPr/>
          <a:lstStyle/>
          <a:p>
            <a:endParaRPr lang="fa-IR" dirty="0"/>
          </a:p>
          <a:p>
            <a:pPr algn="ctr"/>
            <a:r>
              <a:rPr lang="en-US" sz="2800" dirty="0"/>
              <a:t>Presented by: Narjes Beiranvand, MD </a:t>
            </a:r>
          </a:p>
          <a:p>
            <a:pPr algn="ctr"/>
            <a:r>
              <a:rPr lang="en-US" sz="1800" dirty="0"/>
              <a:t>INTERNAL MEDICINE RESIDENT </a:t>
            </a:r>
          </a:p>
          <a:p>
            <a:pPr algn="ctr"/>
            <a:r>
              <a:rPr lang="en-US" sz="1800" dirty="0"/>
              <a:t>20 JULY 2026</a:t>
            </a:r>
          </a:p>
        </p:txBody>
      </p:sp>
      <p:pic>
        <p:nvPicPr>
          <p:cNvPr id="5" name="Picture 4">
            <a:extLst>
              <a:ext uri="{FF2B5EF4-FFF2-40B4-BE49-F238E27FC236}">
                <a16:creationId xmlns:a16="http://schemas.microsoft.com/office/drawing/2014/main" id="{61784BF5-7FBB-5D10-7E2E-3E2B5CE910B6}"/>
              </a:ext>
            </a:extLst>
          </p:cNvPr>
          <p:cNvPicPr>
            <a:picLocks noChangeAspect="1"/>
          </p:cNvPicPr>
          <p:nvPr/>
        </p:nvPicPr>
        <p:blipFill>
          <a:blip r:embed="rId2"/>
          <a:stretch>
            <a:fillRect/>
          </a:stretch>
        </p:blipFill>
        <p:spPr>
          <a:xfrm>
            <a:off x="9387840" y="625388"/>
            <a:ext cx="2174960" cy="2166675"/>
          </a:xfrm>
          <a:prstGeom prst="rect">
            <a:avLst/>
          </a:prstGeom>
        </p:spPr>
      </p:pic>
      <p:pic>
        <p:nvPicPr>
          <p:cNvPr id="7" name="Picture 6">
            <a:extLst>
              <a:ext uri="{FF2B5EF4-FFF2-40B4-BE49-F238E27FC236}">
                <a16:creationId xmlns:a16="http://schemas.microsoft.com/office/drawing/2014/main" id="{46DC28D4-67F5-75D6-18DB-F90DE1D17B01}"/>
              </a:ext>
            </a:extLst>
          </p:cNvPr>
          <p:cNvPicPr>
            <a:picLocks noChangeAspect="1"/>
          </p:cNvPicPr>
          <p:nvPr/>
        </p:nvPicPr>
        <p:blipFill>
          <a:blip r:embed="rId3"/>
          <a:stretch>
            <a:fillRect/>
          </a:stretch>
        </p:blipFill>
        <p:spPr>
          <a:xfrm>
            <a:off x="629198" y="625388"/>
            <a:ext cx="2343270" cy="2228965"/>
          </a:xfrm>
          <a:prstGeom prst="rect">
            <a:avLst/>
          </a:prstGeom>
        </p:spPr>
      </p:pic>
    </p:spTree>
    <p:extLst>
      <p:ext uri="{BB962C8B-B14F-4D97-AF65-F5344CB8AC3E}">
        <p14:creationId xmlns:p14="http://schemas.microsoft.com/office/powerpoint/2010/main" val="16656581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BFBF9-9B3C-D9F9-9C31-6BB928D15BF2}"/>
              </a:ext>
            </a:extLst>
          </p:cNvPr>
          <p:cNvSpPr>
            <a:spLocks noGrp="1"/>
          </p:cNvSpPr>
          <p:nvPr>
            <p:ph type="ctrTitle"/>
          </p:nvPr>
        </p:nvSpPr>
        <p:spPr/>
        <p:txBody>
          <a:bodyPr/>
          <a:lstStyle/>
          <a:p>
            <a:r>
              <a:rPr lang="en-US" b="1" dirty="0"/>
              <a:t>Step1</a:t>
            </a:r>
            <a:endParaRPr lang="en-US" dirty="0"/>
          </a:p>
        </p:txBody>
      </p:sp>
    </p:spTree>
    <p:extLst>
      <p:ext uri="{BB962C8B-B14F-4D97-AF65-F5344CB8AC3E}">
        <p14:creationId xmlns:p14="http://schemas.microsoft.com/office/powerpoint/2010/main" val="1048282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E299BB-4863-4F3C-AA3F-B2EE766B8FDB}"/>
              </a:ext>
            </a:extLst>
          </p:cNvPr>
          <p:cNvSpPr>
            <a:spLocks noGrp="1"/>
          </p:cNvSpPr>
          <p:nvPr>
            <p:ph type="ctrTitle"/>
          </p:nvPr>
        </p:nvSpPr>
        <p:spPr/>
        <p:txBody>
          <a:bodyPr/>
          <a:lstStyle/>
          <a:p>
            <a:r>
              <a:rPr lang="en-US" sz="4800" b="1" dirty="0"/>
              <a:t>HX &amp; PH/E</a:t>
            </a:r>
          </a:p>
        </p:txBody>
      </p:sp>
      <p:sp>
        <p:nvSpPr>
          <p:cNvPr id="3" name="Subtitle 2">
            <a:extLst>
              <a:ext uri="{FF2B5EF4-FFF2-40B4-BE49-F238E27FC236}">
                <a16:creationId xmlns:a16="http://schemas.microsoft.com/office/drawing/2014/main" id="{D983ED8C-437D-D326-2016-249FF9DBD66C}"/>
              </a:ext>
            </a:extLst>
          </p:cNvPr>
          <p:cNvSpPr>
            <a:spLocks noGrp="1"/>
          </p:cNvSpPr>
          <p:nvPr>
            <p:ph type="subTitle" idx="1"/>
          </p:nvPr>
        </p:nvSpPr>
        <p:spPr/>
        <p:txBody>
          <a:bodyPr/>
          <a:lstStyle/>
          <a:p>
            <a:r>
              <a:rPr lang="en-US" sz="2400" dirty="0"/>
              <a:t>ID : The patient is a 59-year-old married woman, mother of three children, residing in Tehran</a:t>
            </a:r>
          </a:p>
          <a:p>
            <a:r>
              <a:rPr lang="en-US" dirty="0"/>
              <a:t>CC:ABDOMINAL PAIN</a:t>
            </a:r>
          </a:p>
        </p:txBody>
      </p:sp>
    </p:spTree>
    <p:extLst>
      <p:ext uri="{BB962C8B-B14F-4D97-AF65-F5344CB8AC3E}">
        <p14:creationId xmlns:p14="http://schemas.microsoft.com/office/powerpoint/2010/main" val="37218076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2DAFBD2-2F43-3309-4119-F7C43B3E4D86}"/>
              </a:ext>
            </a:extLst>
          </p:cNvPr>
          <p:cNvSpPr>
            <a:spLocks noGrp="1"/>
          </p:cNvSpPr>
          <p:nvPr>
            <p:ph idx="1"/>
          </p:nvPr>
        </p:nvSpPr>
        <p:spPr>
          <a:xfrm>
            <a:off x="1295401" y="1483360"/>
            <a:ext cx="9601196" cy="4392508"/>
          </a:xfrm>
        </p:spPr>
        <p:txBody>
          <a:bodyPr>
            <a:normAutofit fontScale="92500" lnSpcReduction="20000"/>
          </a:bodyPr>
          <a:lstStyle/>
          <a:p>
            <a:r>
              <a:rPr lang="en-US" dirty="0"/>
              <a:t>PI: The patient is a 59-year-old married woman, mother of three, residing in Tehran, with a past medical history of hypertension and rheumatoid arthritis (RA), who presented with a 6-day history of generalized abdominal pain.</a:t>
            </a:r>
          </a:p>
          <a:p>
            <a:r>
              <a:rPr lang="en-US" dirty="0"/>
              <a:t>The pain is predominantly localized to the periumbilical and hypogastric regions. It is constant, radiates to the lower back, and is not affected by changes in body position. The pain is temporarily relieved by acetaminophen/codeine but recurs after the effect of the medication wears off. There is no association between the pain and food intake.</a:t>
            </a:r>
          </a:p>
          <a:p>
            <a:r>
              <a:rPr lang="en-US" dirty="0"/>
              <a:t>Review of systems is negative for fever, nausea, vomiting, diarrhea, constipation, dysuria, urinary frequency, melena, hematochezia (</a:t>
            </a:r>
            <a:r>
              <a:rPr lang="en-US" dirty="0" err="1"/>
              <a:t>rectorrhagia</a:t>
            </a:r>
            <a:r>
              <a:rPr lang="en-US" dirty="0"/>
              <a:t>), skin rash or other cutaneous lesions, chest pain, and dyspnea.</a:t>
            </a:r>
          </a:p>
          <a:p>
            <a:r>
              <a:rPr lang="en-US" dirty="0"/>
              <a:t>She does report swelling and morning stiffness involving the small joints of the fingers, consistent with her underlying rheumatoid arthritis.</a:t>
            </a:r>
          </a:p>
        </p:txBody>
      </p:sp>
    </p:spTree>
    <p:extLst>
      <p:ext uri="{BB962C8B-B14F-4D97-AF65-F5344CB8AC3E}">
        <p14:creationId xmlns:p14="http://schemas.microsoft.com/office/powerpoint/2010/main" val="38147803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10773CA-F0BD-42AE-279A-0432C88B168D}"/>
              </a:ext>
            </a:extLst>
          </p:cNvPr>
          <p:cNvSpPr>
            <a:spLocks noGrp="1"/>
          </p:cNvSpPr>
          <p:nvPr>
            <p:ph idx="1"/>
          </p:nvPr>
        </p:nvSpPr>
        <p:spPr/>
        <p:txBody>
          <a:bodyPr/>
          <a:lstStyle/>
          <a:p>
            <a:r>
              <a:rPr lang="en-US" dirty="0"/>
              <a:t>PMH : HTN ' She was diagnosed with rheumatoid arthritis (RA) 4 years ago and had been receiving treatment with azathioprine, prednisolone, topical tacrolimus, and prednisolone eye drops. However, 2 years ago, she discontinued all of her medications on her own because of progressive weight gain and abdominal distension.</a:t>
            </a:r>
          </a:p>
        </p:txBody>
      </p:sp>
    </p:spTree>
    <p:extLst>
      <p:ext uri="{BB962C8B-B14F-4D97-AF65-F5344CB8AC3E}">
        <p14:creationId xmlns:p14="http://schemas.microsoft.com/office/powerpoint/2010/main" val="27565373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08B2198-142C-A45C-E000-614708D7EF0E}"/>
              </a:ext>
            </a:extLst>
          </p:cNvPr>
          <p:cNvSpPr>
            <a:spLocks noGrp="1"/>
          </p:cNvSpPr>
          <p:nvPr>
            <p:ph idx="1"/>
          </p:nvPr>
        </p:nvSpPr>
        <p:spPr/>
        <p:txBody>
          <a:bodyPr/>
          <a:lstStyle/>
          <a:p>
            <a:pPr marL="0" indent="0">
              <a:buNone/>
            </a:pPr>
            <a:r>
              <a:rPr lang="en-US" dirty="0"/>
              <a:t>PSH : cataract extraction</a:t>
            </a:r>
          </a:p>
          <a:p>
            <a:pPr marL="0" indent="0">
              <a:buNone/>
            </a:pPr>
            <a:r>
              <a:rPr lang="en-US" dirty="0"/>
              <a:t>AH : neg</a:t>
            </a:r>
          </a:p>
          <a:p>
            <a:pPr marL="0" indent="0">
              <a:buNone/>
            </a:pPr>
            <a:r>
              <a:rPr lang="en-US" dirty="0"/>
              <a:t>FH : neg</a:t>
            </a:r>
          </a:p>
          <a:p>
            <a:pPr marL="0" indent="0">
              <a:buNone/>
            </a:pPr>
            <a:r>
              <a:rPr lang="en-US" dirty="0"/>
              <a:t>HH : neg</a:t>
            </a:r>
          </a:p>
        </p:txBody>
      </p:sp>
    </p:spTree>
    <p:extLst>
      <p:ext uri="{BB962C8B-B14F-4D97-AF65-F5344CB8AC3E}">
        <p14:creationId xmlns:p14="http://schemas.microsoft.com/office/powerpoint/2010/main" val="24861014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FB2E5-05B5-DC41-E69C-D02BF0CD70E0}"/>
              </a:ext>
            </a:extLst>
          </p:cNvPr>
          <p:cNvSpPr>
            <a:spLocks noGrp="1"/>
          </p:cNvSpPr>
          <p:nvPr>
            <p:ph type="title"/>
          </p:nvPr>
        </p:nvSpPr>
        <p:spPr/>
        <p:txBody>
          <a:bodyPr/>
          <a:lstStyle/>
          <a:p>
            <a:r>
              <a:rPr lang="en-US" dirty="0"/>
              <a:t>REVIEW OF SYSTEM</a:t>
            </a:r>
          </a:p>
        </p:txBody>
      </p:sp>
      <p:sp>
        <p:nvSpPr>
          <p:cNvPr id="3" name="Content Placeholder 2">
            <a:extLst>
              <a:ext uri="{FF2B5EF4-FFF2-40B4-BE49-F238E27FC236}">
                <a16:creationId xmlns:a16="http://schemas.microsoft.com/office/drawing/2014/main" id="{329728AB-F310-E287-A5F8-12F482FD2F1F}"/>
              </a:ext>
            </a:extLst>
          </p:cNvPr>
          <p:cNvSpPr>
            <a:spLocks noGrp="1"/>
          </p:cNvSpPr>
          <p:nvPr>
            <p:ph idx="1"/>
          </p:nvPr>
        </p:nvSpPr>
        <p:spPr/>
        <p:txBody>
          <a:bodyPr>
            <a:normAutofit fontScale="92500" lnSpcReduction="10000"/>
          </a:bodyPr>
          <a:lstStyle/>
          <a:p>
            <a:r>
              <a:rPr lang="en-US" dirty="0"/>
              <a:t>General: Positive for fatigue</a:t>
            </a:r>
            <a:br>
              <a:rPr lang="en-US" dirty="0"/>
            </a:br>
            <a:r>
              <a:rPr lang="en-US" dirty="0"/>
              <a:t>Negative for fever or night sweats.</a:t>
            </a:r>
            <a:br>
              <a:rPr lang="en-US" dirty="0"/>
            </a:br>
            <a:r>
              <a:rPr lang="en-US" dirty="0"/>
              <a:t>Dermatologic: Positive for dry skin . Negative for rash, skin thickening.</a:t>
            </a:r>
            <a:br>
              <a:rPr lang="en-US" dirty="0"/>
            </a:br>
            <a:r>
              <a:rPr lang="en-US" dirty="0"/>
              <a:t>Eyes : No visual disturbances, eye pain, redness, or dryness</a:t>
            </a:r>
            <a:br>
              <a:rPr lang="en-US" dirty="0"/>
            </a:br>
            <a:r>
              <a:rPr lang="en-US" dirty="0"/>
              <a:t>Ear :No hearing loss, tinnitus, ear pain, or discharge.</a:t>
            </a:r>
            <a:br>
              <a:rPr lang="en-US" dirty="0"/>
            </a:br>
            <a:r>
              <a:rPr lang="en-US" dirty="0"/>
              <a:t>Nose :No nasal congestion, rhinorrhea, epistaxis, or sinus pain .</a:t>
            </a:r>
            <a:br>
              <a:rPr lang="en-US" dirty="0"/>
            </a:br>
            <a:r>
              <a:rPr lang="en-US" dirty="0"/>
              <a:t>Negative for chest pain, palpitations, orthopnea, or syncope.</a:t>
            </a:r>
            <a:br>
              <a:rPr lang="en-US" dirty="0"/>
            </a:br>
            <a:r>
              <a:rPr lang="en-US" dirty="0"/>
              <a:t>Respiratory: negative for exertional dyspnea</a:t>
            </a:r>
            <a:br>
              <a:rPr lang="en-US" dirty="0"/>
            </a:br>
            <a:r>
              <a:rPr lang="en-US" dirty="0"/>
              <a:t>Negative for cough, wheezing, hemoptysis, or pleuritic chest pain</a:t>
            </a:r>
            <a:br>
              <a:rPr lang="en-US" dirty="0"/>
            </a:br>
            <a:r>
              <a:rPr lang="en-US" dirty="0"/>
              <a:t>Limb : Swelling and morning stiffness of the finger joints</a:t>
            </a:r>
          </a:p>
          <a:p>
            <a:pPr marL="0" indent="0">
              <a:buNone/>
            </a:pPr>
            <a:endParaRPr lang="en-US" dirty="0"/>
          </a:p>
        </p:txBody>
      </p:sp>
    </p:spTree>
    <p:extLst>
      <p:ext uri="{BB962C8B-B14F-4D97-AF65-F5344CB8AC3E}">
        <p14:creationId xmlns:p14="http://schemas.microsoft.com/office/powerpoint/2010/main" val="30711444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DEFF24-558B-4634-01BE-024CB9C6E460}"/>
              </a:ext>
            </a:extLst>
          </p:cNvPr>
          <p:cNvSpPr>
            <a:spLocks noGrp="1"/>
          </p:cNvSpPr>
          <p:nvPr>
            <p:ph type="title"/>
          </p:nvPr>
        </p:nvSpPr>
        <p:spPr>
          <a:xfrm>
            <a:off x="1295402" y="982132"/>
            <a:ext cx="9601196" cy="1354667"/>
          </a:xfrm>
        </p:spPr>
        <p:txBody>
          <a:bodyPr/>
          <a:lstStyle/>
          <a:p>
            <a:r>
              <a:rPr lang="en-US" dirty="0"/>
              <a:t>REVIEW OF SYSTEM</a:t>
            </a:r>
          </a:p>
        </p:txBody>
      </p:sp>
      <p:sp>
        <p:nvSpPr>
          <p:cNvPr id="3" name="Content Placeholder 2">
            <a:extLst>
              <a:ext uri="{FF2B5EF4-FFF2-40B4-BE49-F238E27FC236}">
                <a16:creationId xmlns:a16="http://schemas.microsoft.com/office/drawing/2014/main" id="{A46DF72D-07B0-C57B-7112-16D83C92B73B}"/>
              </a:ext>
            </a:extLst>
          </p:cNvPr>
          <p:cNvSpPr>
            <a:spLocks noGrp="1"/>
          </p:cNvSpPr>
          <p:nvPr>
            <p:ph idx="1"/>
          </p:nvPr>
        </p:nvSpPr>
        <p:spPr>
          <a:xfrm>
            <a:off x="1295401" y="2458720"/>
            <a:ext cx="9601196" cy="3417148"/>
          </a:xfrm>
        </p:spPr>
        <p:txBody>
          <a:bodyPr>
            <a:normAutofit fontScale="70000" lnSpcReduction="20000"/>
          </a:bodyPr>
          <a:lstStyle/>
          <a:p>
            <a:r>
              <a:rPr lang="en-US" dirty="0" err="1"/>
              <a:t>Gastrointestinal:Generalized</a:t>
            </a:r>
            <a:r>
              <a:rPr lang="en-US" dirty="0"/>
              <a:t> abdominal pain radiating to the periumbilical and hypogastric regions.</a:t>
            </a:r>
          </a:p>
          <a:p>
            <a:r>
              <a:rPr lang="en-US" dirty="0"/>
              <a:t>Negative for nausea, vomiting, abdominal pain, diarrhea, constipation, melena, or hematochezia.</a:t>
            </a:r>
          </a:p>
          <a:p>
            <a:r>
              <a:rPr lang="en-US" dirty="0"/>
              <a:t>Genitourinary: Negative for dysuria, hematuria, urinary frequency, urgency, or change in urine output.</a:t>
            </a:r>
          </a:p>
          <a:p>
            <a:r>
              <a:rPr lang="en-US" dirty="0"/>
              <a:t>Musculoskeletal: Negative for myalgia, arthralgia, joint swelling, or morning stiffness.</a:t>
            </a:r>
          </a:p>
          <a:p>
            <a:r>
              <a:rPr lang="en-US" dirty="0"/>
              <a:t>Endocrine: Negative for heat or cold intolerance, polyuria, or polydipsia.</a:t>
            </a:r>
          </a:p>
          <a:p>
            <a:r>
              <a:rPr lang="en-US" dirty="0"/>
              <a:t>Hematologic: Negative for easy bruising or bleeding.</a:t>
            </a:r>
          </a:p>
          <a:p>
            <a:r>
              <a:rPr lang="en-US" dirty="0"/>
              <a:t>Neurologic: negative for dizziness.</a:t>
            </a:r>
          </a:p>
          <a:p>
            <a:r>
              <a:rPr lang="en-US" dirty="0"/>
              <a:t>Negative for headache, syncope, focal neurologic deficits, or seizures.</a:t>
            </a:r>
          </a:p>
          <a:p>
            <a:r>
              <a:rPr lang="en-US" dirty="0"/>
              <a:t>Psychiatric: Negative for depression, anxiety, or sleep disturbance.</a:t>
            </a:r>
          </a:p>
        </p:txBody>
      </p:sp>
    </p:spTree>
    <p:extLst>
      <p:ext uri="{BB962C8B-B14F-4D97-AF65-F5344CB8AC3E}">
        <p14:creationId xmlns:p14="http://schemas.microsoft.com/office/powerpoint/2010/main" val="28615482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4BE60F1-426F-E585-4747-2C66552F4D10}"/>
              </a:ext>
            </a:extLst>
          </p:cNvPr>
          <p:cNvSpPr>
            <a:spLocks noGrp="1"/>
          </p:cNvSpPr>
          <p:nvPr>
            <p:ph idx="1"/>
          </p:nvPr>
        </p:nvSpPr>
        <p:spPr>
          <a:xfrm>
            <a:off x="1295401" y="1249680"/>
            <a:ext cx="9601196" cy="4626188"/>
          </a:xfrm>
        </p:spPr>
        <p:txBody>
          <a:bodyPr>
            <a:normAutofit/>
          </a:bodyPr>
          <a:lstStyle/>
          <a:p>
            <a:r>
              <a:rPr lang="en-US" sz="5100" b="1" dirty="0"/>
              <a:t>PHYSICAL EXAM</a:t>
            </a:r>
          </a:p>
          <a:p>
            <a:br>
              <a:rPr lang="en-US" dirty="0"/>
            </a:br>
            <a:r>
              <a:rPr lang="en-US" sz="2900" dirty="0"/>
              <a:t> Alert, Orient to TPP, Not ill, Not Toxic</a:t>
            </a:r>
            <a:br>
              <a:rPr lang="en-US" sz="2900" dirty="0"/>
            </a:br>
            <a:r>
              <a:rPr lang="en-US" sz="2900" dirty="0"/>
              <a:t> V/S:</a:t>
            </a:r>
            <a:br>
              <a:rPr lang="en-US" sz="2900" dirty="0"/>
            </a:br>
            <a:r>
              <a:rPr lang="en-US" sz="2900" dirty="0"/>
              <a:t> BP: 130/80 PR: 85 RR: 18 T: 37.1 O2sat in room air: 98%</a:t>
            </a:r>
            <a:br>
              <a:rPr lang="en-US" sz="2900" dirty="0"/>
            </a:br>
            <a:endParaRPr lang="en-US" dirty="0"/>
          </a:p>
        </p:txBody>
      </p:sp>
    </p:spTree>
    <p:extLst>
      <p:ext uri="{BB962C8B-B14F-4D97-AF65-F5344CB8AC3E}">
        <p14:creationId xmlns:p14="http://schemas.microsoft.com/office/powerpoint/2010/main" val="13141841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43CD5F-327A-6789-E493-D7064710D9BF}"/>
              </a:ext>
            </a:extLst>
          </p:cNvPr>
          <p:cNvSpPr>
            <a:spLocks noGrp="1"/>
          </p:cNvSpPr>
          <p:nvPr>
            <p:ph type="title"/>
          </p:nvPr>
        </p:nvSpPr>
        <p:spPr/>
        <p:txBody>
          <a:bodyPr>
            <a:normAutofit fontScale="90000"/>
          </a:bodyPr>
          <a:lstStyle/>
          <a:p>
            <a:r>
              <a:rPr lang="en-US" b="1" dirty="0"/>
              <a:t>PHYSICAL EXAM</a:t>
            </a:r>
            <a:br>
              <a:rPr lang="en-US" b="1" dirty="0"/>
            </a:br>
            <a:endParaRPr lang="en-US" dirty="0"/>
          </a:p>
        </p:txBody>
      </p:sp>
      <p:sp>
        <p:nvSpPr>
          <p:cNvPr id="3" name="Content Placeholder 2">
            <a:extLst>
              <a:ext uri="{FF2B5EF4-FFF2-40B4-BE49-F238E27FC236}">
                <a16:creationId xmlns:a16="http://schemas.microsoft.com/office/drawing/2014/main" id="{DEF864B4-6607-581F-B46A-1DCE7B670157}"/>
              </a:ext>
            </a:extLst>
          </p:cNvPr>
          <p:cNvSpPr>
            <a:spLocks noGrp="1"/>
          </p:cNvSpPr>
          <p:nvPr>
            <p:ph idx="1"/>
          </p:nvPr>
        </p:nvSpPr>
        <p:spPr/>
        <p:txBody>
          <a:bodyPr>
            <a:normAutofit fontScale="62500" lnSpcReduction="20000"/>
          </a:bodyPr>
          <a:lstStyle/>
          <a:p>
            <a:r>
              <a:rPr lang="en-US" dirty="0"/>
              <a:t>Skin:</a:t>
            </a:r>
          </a:p>
          <a:p>
            <a:r>
              <a:rPr lang="en-US" dirty="0"/>
              <a:t>Normal. No rash, or ulcers. Cyanosis of lips.</a:t>
            </a:r>
          </a:p>
          <a:p>
            <a:r>
              <a:rPr lang="en-US" dirty="0"/>
              <a:t>Head and Neck:</a:t>
            </a:r>
          </a:p>
          <a:p>
            <a:r>
              <a:rPr lang="en-US" dirty="0"/>
              <a:t>The Conjunctiva is not pale, the Sclera is not icteric .The size of the pupils is normal and reactive .no Cyanosis of lips and mouth . no bruit in the carotid artery area</a:t>
            </a:r>
          </a:p>
          <a:p>
            <a:r>
              <a:rPr lang="en-US" dirty="0"/>
              <a:t>Cardiovascular:</a:t>
            </a:r>
          </a:p>
          <a:p>
            <a:r>
              <a:rPr lang="en-US" dirty="0"/>
              <a:t>heart sounds were diminished with regular rate and rhythm.</a:t>
            </a:r>
          </a:p>
          <a:p>
            <a:r>
              <a:rPr lang="en-US" dirty="0"/>
              <a:t>No murmurs, rubs, or gallops. No heave or thrill</a:t>
            </a:r>
          </a:p>
          <a:p>
            <a:r>
              <a:rPr lang="en-US" dirty="0"/>
              <a:t>Respiratory:</a:t>
            </a:r>
          </a:p>
          <a:p>
            <a:r>
              <a:rPr lang="en-US" dirty="0"/>
              <a:t>Chest expansion normal . lungs clear to auscultation bilaterally. Decreased breath sounds at the lung bases are bilateral .No wheezing, crackles, or rhonchi.</a:t>
            </a:r>
          </a:p>
          <a:p>
            <a:pPr marL="0" indent="0">
              <a:buNone/>
            </a:pPr>
            <a:endParaRPr lang="en-US" dirty="0"/>
          </a:p>
        </p:txBody>
      </p:sp>
    </p:spTree>
    <p:extLst>
      <p:ext uri="{BB962C8B-B14F-4D97-AF65-F5344CB8AC3E}">
        <p14:creationId xmlns:p14="http://schemas.microsoft.com/office/powerpoint/2010/main" val="3408417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28F583-A86B-0D7B-219F-1ABC83AD3403}"/>
              </a:ext>
            </a:extLst>
          </p:cNvPr>
          <p:cNvSpPr>
            <a:spLocks noGrp="1"/>
          </p:cNvSpPr>
          <p:nvPr>
            <p:ph type="title"/>
          </p:nvPr>
        </p:nvSpPr>
        <p:spPr/>
        <p:txBody>
          <a:bodyPr>
            <a:normAutofit fontScale="90000"/>
          </a:bodyPr>
          <a:lstStyle/>
          <a:p>
            <a:r>
              <a:rPr lang="en-US" b="1" dirty="0"/>
              <a:t>PHYSICAL EXAM</a:t>
            </a:r>
            <a:br>
              <a:rPr lang="en-US" b="1" dirty="0"/>
            </a:br>
            <a:endParaRPr lang="en-US" dirty="0"/>
          </a:p>
        </p:txBody>
      </p:sp>
      <p:sp>
        <p:nvSpPr>
          <p:cNvPr id="3" name="Content Placeholder 2">
            <a:extLst>
              <a:ext uri="{FF2B5EF4-FFF2-40B4-BE49-F238E27FC236}">
                <a16:creationId xmlns:a16="http://schemas.microsoft.com/office/drawing/2014/main" id="{F01287E4-790A-CCCC-8B5F-06B610932A51}"/>
              </a:ext>
            </a:extLst>
          </p:cNvPr>
          <p:cNvSpPr>
            <a:spLocks noGrp="1"/>
          </p:cNvSpPr>
          <p:nvPr>
            <p:ph idx="1"/>
          </p:nvPr>
        </p:nvSpPr>
        <p:spPr/>
        <p:txBody>
          <a:bodyPr>
            <a:normAutofit fontScale="92500" lnSpcReduction="10000"/>
          </a:bodyPr>
          <a:lstStyle/>
          <a:p>
            <a:r>
              <a:rPr lang="en-US" dirty="0"/>
              <a:t>Abdomen:</a:t>
            </a:r>
          </a:p>
          <a:p>
            <a:r>
              <a:rPr lang="en-US" dirty="0"/>
              <a:t>Soft, non-tender, non-distended.</a:t>
            </a:r>
          </a:p>
          <a:p>
            <a:r>
              <a:rPr lang="en-US" dirty="0"/>
              <a:t>No organomegaly or </a:t>
            </a:r>
            <a:r>
              <a:rPr lang="en-US" dirty="0" err="1"/>
              <a:t>ascite</a:t>
            </a:r>
            <a:r>
              <a:rPr lang="en-US" dirty="0"/>
              <a:t> </a:t>
            </a:r>
          </a:p>
          <a:p>
            <a:r>
              <a:rPr lang="en-US" dirty="0"/>
              <a:t>Extremities:</a:t>
            </a:r>
          </a:p>
          <a:p>
            <a:r>
              <a:rPr lang="en-US" dirty="0"/>
              <a:t>Swelling and morning stiffness of the finger joints</a:t>
            </a:r>
          </a:p>
          <a:p>
            <a:r>
              <a:rPr lang="en-US" dirty="0"/>
              <a:t>Neurologic:</a:t>
            </a:r>
          </a:p>
          <a:p>
            <a:r>
              <a:rPr lang="en-US" dirty="0"/>
              <a:t>Grossly intact. No focal neurologic deficits. Normal proximal and distal force.</a:t>
            </a:r>
          </a:p>
          <a:p>
            <a:pPr marL="0" indent="0">
              <a:buNone/>
            </a:pPr>
            <a:endParaRPr lang="en-US" dirty="0"/>
          </a:p>
        </p:txBody>
      </p:sp>
    </p:spTree>
    <p:extLst>
      <p:ext uri="{BB962C8B-B14F-4D97-AF65-F5344CB8AC3E}">
        <p14:creationId xmlns:p14="http://schemas.microsoft.com/office/powerpoint/2010/main" val="32851226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12C423-E445-0B77-9DEC-A6764E1E83A5}"/>
              </a:ext>
            </a:extLst>
          </p:cNvPr>
          <p:cNvSpPr>
            <a:spLocks noGrp="1"/>
          </p:cNvSpPr>
          <p:nvPr>
            <p:ph type="ctrTitle"/>
          </p:nvPr>
        </p:nvSpPr>
        <p:spPr/>
        <p:txBody>
          <a:bodyPr/>
          <a:lstStyle/>
          <a:p>
            <a:r>
              <a:rPr lang="en-US" dirty="0"/>
              <a:t>STEP2</a:t>
            </a:r>
          </a:p>
        </p:txBody>
      </p:sp>
    </p:spTree>
    <p:extLst>
      <p:ext uri="{BB962C8B-B14F-4D97-AF65-F5344CB8AC3E}">
        <p14:creationId xmlns:p14="http://schemas.microsoft.com/office/powerpoint/2010/main" val="33867453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1892F288-35AA-8BBA-0A4E-058B2DCEA1D2}"/>
              </a:ext>
            </a:extLst>
          </p:cNvPr>
          <p:cNvGraphicFramePr>
            <a:graphicFrameLocks noGrp="1"/>
          </p:cNvGraphicFramePr>
          <p:nvPr>
            <p:ph idx="1"/>
            <p:extLst>
              <p:ext uri="{D42A27DB-BD31-4B8C-83A1-F6EECF244321}">
                <p14:modId xmlns:p14="http://schemas.microsoft.com/office/powerpoint/2010/main" val="922468150"/>
              </p:ext>
            </p:extLst>
          </p:nvPr>
        </p:nvGraphicFramePr>
        <p:xfrm>
          <a:off x="1295400" y="2557463"/>
          <a:ext cx="9601200" cy="3235960"/>
        </p:xfrm>
        <a:graphic>
          <a:graphicData uri="http://schemas.openxmlformats.org/drawingml/2006/table">
            <a:tbl>
              <a:tblPr firstRow="1" bandRow="1">
                <a:tableStyleId>{16D9F66E-5EB9-4882-86FB-DCBF35E3C3E4}</a:tableStyleId>
              </a:tblPr>
              <a:tblGrid>
                <a:gridCol w="1200150">
                  <a:extLst>
                    <a:ext uri="{9D8B030D-6E8A-4147-A177-3AD203B41FA5}">
                      <a16:colId xmlns:a16="http://schemas.microsoft.com/office/drawing/2014/main" val="2937154118"/>
                    </a:ext>
                  </a:extLst>
                </a:gridCol>
                <a:gridCol w="1200150">
                  <a:extLst>
                    <a:ext uri="{9D8B030D-6E8A-4147-A177-3AD203B41FA5}">
                      <a16:colId xmlns:a16="http://schemas.microsoft.com/office/drawing/2014/main" val="1026963000"/>
                    </a:ext>
                  </a:extLst>
                </a:gridCol>
                <a:gridCol w="1200150">
                  <a:extLst>
                    <a:ext uri="{9D8B030D-6E8A-4147-A177-3AD203B41FA5}">
                      <a16:colId xmlns:a16="http://schemas.microsoft.com/office/drawing/2014/main" val="3171017792"/>
                    </a:ext>
                  </a:extLst>
                </a:gridCol>
                <a:gridCol w="1200150">
                  <a:extLst>
                    <a:ext uri="{9D8B030D-6E8A-4147-A177-3AD203B41FA5}">
                      <a16:colId xmlns:a16="http://schemas.microsoft.com/office/drawing/2014/main" val="143395273"/>
                    </a:ext>
                  </a:extLst>
                </a:gridCol>
                <a:gridCol w="1200150">
                  <a:extLst>
                    <a:ext uri="{9D8B030D-6E8A-4147-A177-3AD203B41FA5}">
                      <a16:colId xmlns:a16="http://schemas.microsoft.com/office/drawing/2014/main" val="2760774199"/>
                    </a:ext>
                  </a:extLst>
                </a:gridCol>
                <a:gridCol w="1200150">
                  <a:extLst>
                    <a:ext uri="{9D8B030D-6E8A-4147-A177-3AD203B41FA5}">
                      <a16:colId xmlns:a16="http://schemas.microsoft.com/office/drawing/2014/main" val="3201512819"/>
                    </a:ext>
                  </a:extLst>
                </a:gridCol>
                <a:gridCol w="1200150">
                  <a:extLst>
                    <a:ext uri="{9D8B030D-6E8A-4147-A177-3AD203B41FA5}">
                      <a16:colId xmlns:a16="http://schemas.microsoft.com/office/drawing/2014/main" val="1088052525"/>
                    </a:ext>
                  </a:extLst>
                </a:gridCol>
                <a:gridCol w="1200150">
                  <a:extLst>
                    <a:ext uri="{9D8B030D-6E8A-4147-A177-3AD203B41FA5}">
                      <a16:colId xmlns:a16="http://schemas.microsoft.com/office/drawing/2014/main" val="1380809515"/>
                    </a:ext>
                  </a:extLst>
                </a:gridCol>
              </a:tblGrid>
              <a:tr h="370840">
                <a:tc>
                  <a:txBody>
                    <a:bodyPr/>
                    <a:lstStyle/>
                    <a:p>
                      <a:r>
                        <a:rPr lang="en-US" dirty="0"/>
                        <a:t>WBC</a:t>
                      </a:r>
                    </a:p>
                  </a:txBody>
                  <a:tcPr/>
                </a:tc>
                <a:tc>
                  <a:txBody>
                    <a:bodyPr/>
                    <a:lstStyle/>
                    <a:p>
                      <a:r>
                        <a:rPr lang="en-US" dirty="0"/>
                        <a:t>4.7</a:t>
                      </a:r>
                    </a:p>
                  </a:txBody>
                  <a:tcPr/>
                </a:tc>
                <a:tc>
                  <a:txBody>
                    <a:bodyPr/>
                    <a:lstStyle/>
                    <a:p>
                      <a:r>
                        <a:rPr lang="en-US" dirty="0"/>
                        <a:t>NA</a:t>
                      </a:r>
                    </a:p>
                  </a:txBody>
                  <a:tcPr/>
                </a:tc>
                <a:tc>
                  <a:txBody>
                    <a:bodyPr/>
                    <a:lstStyle/>
                    <a:p>
                      <a:r>
                        <a:rPr lang="en-US" dirty="0"/>
                        <a:t>135</a:t>
                      </a:r>
                    </a:p>
                  </a:txBody>
                  <a:tcPr/>
                </a:tc>
                <a:tc>
                  <a:txBody>
                    <a:bodyPr/>
                    <a:lstStyle/>
                    <a:p>
                      <a:r>
                        <a:rPr lang="en-US" dirty="0"/>
                        <a:t>ALP</a:t>
                      </a:r>
                    </a:p>
                  </a:txBody>
                  <a:tcPr/>
                </a:tc>
                <a:tc>
                  <a:txBody>
                    <a:bodyPr/>
                    <a:lstStyle/>
                    <a:p>
                      <a:r>
                        <a:rPr lang="en-US" dirty="0"/>
                        <a:t>300</a:t>
                      </a:r>
                    </a:p>
                  </a:txBody>
                  <a:tcPr/>
                </a:tc>
                <a:tc>
                  <a:txBody>
                    <a:bodyPr/>
                    <a:lstStyle/>
                    <a:p>
                      <a:r>
                        <a:rPr lang="en-US" dirty="0"/>
                        <a:t>TIBC</a:t>
                      </a:r>
                    </a:p>
                  </a:txBody>
                  <a:tcPr/>
                </a:tc>
                <a:tc>
                  <a:txBody>
                    <a:bodyPr/>
                    <a:lstStyle/>
                    <a:p>
                      <a:r>
                        <a:rPr lang="en-US" dirty="0"/>
                        <a:t>287</a:t>
                      </a:r>
                    </a:p>
                  </a:txBody>
                  <a:tcPr/>
                </a:tc>
                <a:extLst>
                  <a:ext uri="{0D108BD9-81ED-4DB2-BD59-A6C34878D82A}">
                    <a16:rowId xmlns:a16="http://schemas.microsoft.com/office/drawing/2014/main" val="276439778"/>
                  </a:ext>
                </a:extLst>
              </a:tr>
              <a:tr h="370840">
                <a:tc>
                  <a:txBody>
                    <a:bodyPr/>
                    <a:lstStyle/>
                    <a:p>
                      <a:r>
                        <a:rPr lang="en-US" dirty="0"/>
                        <a:t>HB</a:t>
                      </a:r>
                    </a:p>
                  </a:txBody>
                  <a:tcPr/>
                </a:tc>
                <a:tc>
                  <a:txBody>
                    <a:bodyPr/>
                    <a:lstStyle/>
                    <a:p>
                      <a:r>
                        <a:rPr lang="en-US" dirty="0"/>
                        <a:t>10.5</a:t>
                      </a:r>
                    </a:p>
                  </a:txBody>
                  <a:tcPr/>
                </a:tc>
                <a:tc>
                  <a:txBody>
                    <a:bodyPr/>
                    <a:lstStyle/>
                    <a:p>
                      <a:r>
                        <a:rPr lang="en-US" dirty="0"/>
                        <a:t>K</a:t>
                      </a:r>
                    </a:p>
                  </a:txBody>
                  <a:tcPr/>
                </a:tc>
                <a:tc>
                  <a:txBody>
                    <a:bodyPr/>
                    <a:lstStyle/>
                    <a:p>
                      <a:r>
                        <a:rPr lang="en-US" dirty="0"/>
                        <a:t>4.2</a:t>
                      </a:r>
                    </a:p>
                  </a:txBody>
                  <a:tcPr/>
                </a:tc>
                <a:tc>
                  <a:txBody>
                    <a:bodyPr/>
                    <a:lstStyle/>
                    <a:p>
                      <a:r>
                        <a:rPr lang="en-US" dirty="0"/>
                        <a:t>BILI T</a:t>
                      </a:r>
                    </a:p>
                  </a:txBody>
                  <a:tcPr/>
                </a:tc>
                <a:tc>
                  <a:txBody>
                    <a:bodyPr/>
                    <a:lstStyle/>
                    <a:p>
                      <a:r>
                        <a:rPr lang="en-US" dirty="0"/>
                        <a:t>0.8</a:t>
                      </a:r>
                    </a:p>
                  </a:txBody>
                  <a:tcPr/>
                </a:tc>
                <a:tc>
                  <a:txBody>
                    <a:bodyPr/>
                    <a:lstStyle/>
                    <a:p>
                      <a:r>
                        <a:rPr lang="en-US" dirty="0"/>
                        <a:t>FE</a:t>
                      </a:r>
                    </a:p>
                  </a:txBody>
                  <a:tcPr/>
                </a:tc>
                <a:tc>
                  <a:txBody>
                    <a:bodyPr/>
                    <a:lstStyle/>
                    <a:p>
                      <a:r>
                        <a:rPr lang="en-US" dirty="0"/>
                        <a:t>62</a:t>
                      </a:r>
                    </a:p>
                  </a:txBody>
                  <a:tcPr/>
                </a:tc>
                <a:extLst>
                  <a:ext uri="{0D108BD9-81ED-4DB2-BD59-A6C34878D82A}">
                    <a16:rowId xmlns:a16="http://schemas.microsoft.com/office/drawing/2014/main" val="1647137608"/>
                  </a:ext>
                </a:extLst>
              </a:tr>
              <a:tr h="370840">
                <a:tc>
                  <a:txBody>
                    <a:bodyPr/>
                    <a:lstStyle/>
                    <a:p>
                      <a:r>
                        <a:rPr lang="en-US" dirty="0"/>
                        <a:t>PLT</a:t>
                      </a:r>
                    </a:p>
                  </a:txBody>
                  <a:tcPr/>
                </a:tc>
                <a:tc>
                  <a:txBody>
                    <a:bodyPr/>
                    <a:lstStyle/>
                    <a:p>
                      <a:r>
                        <a:rPr lang="en-US" dirty="0"/>
                        <a:t>183</a:t>
                      </a:r>
                    </a:p>
                  </a:txBody>
                  <a:tcPr/>
                </a:tc>
                <a:tc>
                  <a:txBody>
                    <a:bodyPr/>
                    <a:lstStyle/>
                    <a:p>
                      <a:r>
                        <a:rPr lang="en-US" dirty="0"/>
                        <a:t>CA</a:t>
                      </a:r>
                    </a:p>
                  </a:txBody>
                  <a:tcPr/>
                </a:tc>
                <a:tc>
                  <a:txBody>
                    <a:bodyPr/>
                    <a:lstStyle/>
                    <a:p>
                      <a:r>
                        <a:rPr lang="en-US" dirty="0"/>
                        <a:t>9.2</a:t>
                      </a:r>
                    </a:p>
                  </a:txBody>
                  <a:tcPr/>
                </a:tc>
                <a:tc>
                  <a:txBody>
                    <a:bodyPr/>
                    <a:lstStyle/>
                    <a:p>
                      <a:r>
                        <a:rPr lang="en-US" dirty="0"/>
                        <a:t>BILI D</a:t>
                      </a:r>
                    </a:p>
                  </a:txBody>
                  <a:tcPr/>
                </a:tc>
                <a:tc>
                  <a:txBody>
                    <a:bodyPr/>
                    <a:lstStyle/>
                    <a:p>
                      <a:r>
                        <a:rPr lang="en-US" dirty="0"/>
                        <a:t>0.2</a:t>
                      </a:r>
                    </a:p>
                  </a:txBody>
                  <a:tcPr/>
                </a:tc>
                <a:tc>
                  <a:txBody>
                    <a:bodyPr/>
                    <a:lstStyle/>
                    <a:p>
                      <a:r>
                        <a:rPr lang="en-US" dirty="0"/>
                        <a:t>CHOL</a:t>
                      </a:r>
                    </a:p>
                  </a:txBody>
                  <a:tcPr/>
                </a:tc>
                <a:tc>
                  <a:txBody>
                    <a:bodyPr/>
                    <a:lstStyle/>
                    <a:p>
                      <a:r>
                        <a:rPr lang="en-US" dirty="0"/>
                        <a:t>136</a:t>
                      </a:r>
                    </a:p>
                  </a:txBody>
                  <a:tcPr/>
                </a:tc>
                <a:extLst>
                  <a:ext uri="{0D108BD9-81ED-4DB2-BD59-A6C34878D82A}">
                    <a16:rowId xmlns:a16="http://schemas.microsoft.com/office/drawing/2014/main" val="4048630020"/>
                  </a:ext>
                </a:extLst>
              </a:tr>
              <a:tr h="370840">
                <a:tc>
                  <a:txBody>
                    <a:bodyPr/>
                    <a:lstStyle/>
                    <a:p>
                      <a:r>
                        <a:rPr lang="en-US" dirty="0"/>
                        <a:t>ESR</a:t>
                      </a:r>
                    </a:p>
                  </a:txBody>
                  <a:tcPr/>
                </a:tc>
                <a:tc>
                  <a:txBody>
                    <a:bodyPr/>
                    <a:lstStyle/>
                    <a:p>
                      <a:r>
                        <a:rPr lang="en-US" dirty="0"/>
                        <a:t>58</a:t>
                      </a:r>
                    </a:p>
                  </a:txBody>
                  <a:tcPr/>
                </a:tc>
                <a:tc>
                  <a:txBody>
                    <a:bodyPr/>
                    <a:lstStyle/>
                    <a:p>
                      <a:r>
                        <a:rPr lang="en-US" dirty="0"/>
                        <a:t>ALB</a:t>
                      </a:r>
                    </a:p>
                  </a:txBody>
                  <a:tcPr/>
                </a:tc>
                <a:tc>
                  <a:txBody>
                    <a:bodyPr/>
                    <a:lstStyle/>
                    <a:p>
                      <a:r>
                        <a:rPr lang="en-US" dirty="0"/>
                        <a:t>4.3</a:t>
                      </a:r>
                    </a:p>
                  </a:txBody>
                  <a:tcPr/>
                </a:tc>
                <a:tc>
                  <a:txBody>
                    <a:bodyPr/>
                    <a:lstStyle/>
                    <a:p>
                      <a:r>
                        <a:rPr lang="en-US" dirty="0"/>
                        <a:t>AMYLAZ</a:t>
                      </a:r>
                    </a:p>
                  </a:txBody>
                  <a:tcPr/>
                </a:tc>
                <a:tc>
                  <a:txBody>
                    <a:bodyPr/>
                    <a:lstStyle/>
                    <a:p>
                      <a:r>
                        <a:rPr lang="en-US" dirty="0"/>
                        <a:t>55</a:t>
                      </a:r>
                    </a:p>
                  </a:txBody>
                  <a:tcPr/>
                </a:tc>
                <a:tc>
                  <a:txBody>
                    <a:bodyPr/>
                    <a:lstStyle/>
                    <a:p>
                      <a:r>
                        <a:rPr lang="en-US" dirty="0"/>
                        <a:t>TG</a:t>
                      </a:r>
                    </a:p>
                  </a:txBody>
                  <a:tcPr/>
                </a:tc>
                <a:tc>
                  <a:txBody>
                    <a:bodyPr/>
                    <a:lstStyle/>
                    <a:p>
                      <a:r>
                        <a:rPr lang="en-US" dirty="0"/>
                        <a:t>77</a:t>
                      </a:r>
                    </a:p>
                  </a:txBody>
                  <a:tcPr/>
                </a:tc>
                <a:extLst>
                  <a:ext uri="{0D108BD9-81ED-4DB2-BD59-A6C34878D82A}">
                    <a16:rowId xmlns:a16="http://schemas.microsoft.com/office/drawing/2014/main" val="1273049597"/>
                  </a:ext>
                </a:extLst>
              </a:tr>
              <a:tr h="370840">
                <a:tc>
                  <a:txBody>
                    <a:bodyPr/>
                    <a:lstStyle/>
                    <a:p>
                      <a:r>
                        <a:rPr lang="en-US" dirty="0"/>
                        <a:t>CRP</a:t>
                      </a:r>
                    </a:p>
                  </a:txBody>
                  <a:tcPr/>
                </a:tc>
                <a:tc>
                  <a:txBody>
                    <a:bodyPr/>
                    <a:lstStyle/>
                    <a:p>
                      <a:r>
                        <a:rPr lang="en-US" dirty="0"/>
                        <a:t>198</a:t>
                      </a:r>
                    </a:p>
                  </a:txBody>
                  <a:tcPr/>
                </a:tc>
                <a:tc>
                  <a:txBody>
                    <a:bodyPr/>
                    <a:lstStyle/>
                    <a:p>
                      <a:r>
                        <a:rPr lang="en-US" dirty="0"/>
                        <a:t>MG</a:t>
                      </a:r>
                    </a:p>
                  </a:txBody>
                  <a:tcPr/>
                </a:tc>
                <a:tc>
                  <a:txBody>
                    <a:bodyPr/>
                    <a:lstStyle/>
                    <a:p>
                      <a:r>
                        <a:rPr lang="en-US" dirty="0"/>
                        <a:t>1.8</a:t>
                      </a:r>
                    </a:p>
                  </a:txBody>
                  <a:tcPr/>
                </a:tc>
                <a:tc>
                  <a:txBody>
                    <a:bodyPr/>
                    <a:lstStyle/>
                    <a:p>
                      <a:r>
                        <a:rPr lang="en-US" dirty="0"/>
                        <a:t>LIPASE</a:t>
                      </a:r>
                    </a:p>
                  </a:txBody>
                  <a:tcPr/>
                </a:tc>
                <a:tc>
                  <a:txBody>
                    <a:bodyPr/>
                    <a:lstStyle/>
                    <a:p>
                      <a:r>
                        <a:rPr lang="en-US" dirty="0"/>
                        <a:t>53</a:t>
                      </a:r>
                    </a:p>
                  </a:txBody>
                  <a:tcPr/>
                </a:tc>
                <a:tc>
                  <a:txBody>
                    <a:bodyPr/>
                    <a:lstStyle/>
                    <a:p>
                      <a:r>
                        <a:rPr lang="en-US" dirty="0"/>
                        <a:t>PT</a:t>
                      </a:r>
                    </a:p>
                  </a:txBody>
                  <a:tcPr/>
                </a:tc>
                <a:tc>
                  <a:txBody>
                    <a:bodyPr/>
                    <a:lstStyle/>
                    <a:p>
                      <a:r>
                        <a:rPr lang="en-US" dirty="0"/>
                        <a:t>13.9</a:t>
                      </a:r>
                    </a:p>
                  </a:txBody>
                  <a:tcPr/>
                </a:tc>
                <a:extLst>
                  <a:ext uri="{0D108BD9-81ED-4DB2-BD59-A6C34878D82A}">
                    <a16:rowId xmlns:a16="http://schemas.microsoft.com/office/drawing/2014/main" val="3214701302"/>
                  </a:ext>
                </a:extLst>
              </a:tr>
              <a:tr h="370840">
                <a:tc>
                  <a:txBody>
                    <a:bodyPr/>
                    <a:lstStyle/>
                    <a:p>
                      <a:r>
                        <a:rPr lang="en-US" dirty="0"/>
                        <a:t>BUN</a:t>
                      </a:r>
                    </a:p>
                  </a:txBody>
                  <a:tcPr/>
                </a:tc>
                <a:tc>
                  <a:txBody>
                    <a:bodyPr/>
                    <a:lstStyle/>
                    <a:p>
                      <a:r>
                        <a:rPr lang="en-US" dirty="0"/>
                        <a:t>18</a:t>
                      </a:r>
                    </a:p>
                  </a:txBody>
                  <a:tcPr/>
                </a:tc>
                <a:tc>
                  <a:txBody>
                    <a:bodyPr/>
                    <a:lstStyle/>
                    <a:p>
                      <a:r>
                        <a:rPr lang="en-US" dirty="0"/>
                        <a:t>P</a:t>
                      </a:r>
                    </a:p>
                  </a:txBody>
                  <a:tcPr/>
                </a:tc>
                <a:tc>
                  <a:txBody>
                    <a:bodyPr/>
                    <a:lstStyle/>
                    <a:p>
                      <a:r>
                        <a:rPr lang="en-US" dirty="0"/>
                        <a:t>3.1</a:t>
                      </a:r>
                    </a:p>
                  </a:txBody>
                  <a:tcPr/>
                </a:tc>
                <a:tc>
                  <a:txBody>
                    <a:bodyPr/>
                    <a:lstStyle/>
                    <a:p>
                      <a:r>
                        <a:rPr lang="en-US" dirty="0"/>
                        <a:t>FERITIN</a:t>
                      </a:r>
                    </a:p>
                  </a:txBody>
                  <a:tcPr/>
                </a:tc>
                <a:tc>
                  <a:txBody>
                    <a:bodyPr/>
                    <a:lstStyle/>
                    <a:p>
                      <a:r>
                        <a:rPr lang="en-US" dirty="0"/>
                        <a:t>245</a:t>
                      </a:r>
                    </a:p>
                  </a:txBody>
                  <a:tcPr/>
                </a:tc>
                <a:tc>
                  <a:txBody>
                    <a:bodyPr/>
                    <a:lstStyle/>
                    <a:p>
                      <a:r>
                        <a:rPr lang="en-US" dirty="0"/>
                        <a:t>PTT</a:t>
                      </a:r>
                    </a:p>
                  </a:txBody>
                  <a:tcPr/>
                </a:tc>
                <a:tc>
                  <a:txBody>
                    <a:bodyPr/>
                    <a:lstStyle/>
                    <a:p>
                      <a:r>
                        <a:rPr lang="en-US" dirty="0"/>
                        <a:t>41</a:t>
                      </a:r>
                    </a:p>
                  </a:txBody>
                  <a:tcPr/>
                </a:tc>
                <a:extLst>
                  <a:ext uri="{0D108BD9-81ED-4DB2-BD59-A6C34878D82A}">
                    <a16:rowId xmlns:a16="http://schemas.microsoft.com/office/drawing/2014/main" val="2926764793"/>
                  </a:ext>
                </a:extLst>
              </a:tr>
              <a:tr h="370840">
                <a:tc>
                  <a:txBody>
                    <a:bodyPr/>
                    <a:lstStyle/>
                    <a:p>
                      <a:r>
                        <a:rPr lang="en-US" dirty="0"/>
                        <a:t>CR</a:t>
                      </a:r>
                    </a:p>
                  </a:txBody>
                  <a:tcPr/>
                </a:tc>
                <a:tc>
                  <a:txBody>
                    <a:bodyPr/>
                    <a:lstStyle/>
                    <a:p>
                      <a:r>
                        <a:rPr lang="en-US" dirty="0"/>
                        <a:t>1.1</a:t>
                      </a:r>
                    </a:p>
                  </a:txBody>
                  <a:tcPr/>
                </a:tc>
                <a:tc>
                  <a:txBody>
                    <a:bodyPr/>
                    <a:lstStyle/>
                    <a:p>
                      <a:r>
                        <a:rPr lang="en-US" dirty="0"/>
                        <a:t>AST</a:t>
                      </a:r>
                    </a:p>
                  </a:txBody>
                  <a:tcPr/>
                </a:tc>
                <a:tc>
                  <a:txBody>
                    <a:bodyPr/>
                    <a:lstStyle/>
                    <a:p>
                      <a:r>
                        <a:rPr lang="en-US" dirty="0"/>
                        <a:t>50</a:t>
                      </a:r>
                    </a:p>
                  </a:txBody>
                  <a:tcPr/>
                </a:tc>
                <a:tc>
                  <a:txBody>
                    <a:bodyPr/>
                    <a:lstStyle/>
                    <a:p>
                      <a:r>
                        <a:rPr lang="en-US" dirty="0"/>
                        <a:t>RA</a:t>
                      </a:r>
                    </a:p>
                  </a:txBody>
                  <a:tcPr/>
                </a:tc>
                <a:tc>
                  <a:txBody>
                    <a:bodyPr/>
                    <a:lstStyle/>
                    <a:p>
                      <a:r>
                        <a:rPr lang="en-US" dirty="0"/>
                        <a:t>7.3</a:t>
                      </a:r>
                    </a:p>
                  </a:txBody>
                  <a:tcPr/>
                </a:tc>
                <a:tc>
                  <a:txBody>
                    <a:bodyPr/>
                    <a:lstStyle/>
                    <a:p>
                      <a:r>
                        <a:rPr lang="en-US" dirty="0"/>
                        <a:t>INR</a:t>
                      </a:r>
                    </a:p>
                  </a:txBody>
                  <a:tcPr/>
                </a:tc>
                <a:tc>
                  <a:txBody>
                    <a:bodyPr/>
                    <a:lstStyle/>
                    <a:p>
                      <a:r>
                        <a:rPr lang="en-US" dirty="0"/>
                        <a:t>1.04</a:t>
                      </a:r>
                    </a:p>
                  </a:txBody>
                  <a:tcPr/>
                </a:tc>
                <a:extLst>
                  <a:ext uri="{0D108BD9-81ED-4DB2-BD59-A6C34878D82A}">
                    <a16:rowId xmlns:a16="http://schemas.microsoft.com/office/drawing/2014/main" val="390449528"/>
                  </a:ext>
                </a:extLst>
              </a:tr>
              <a:tr h="370840">
                <a:tc>
                  <a:txBody>
                    <a:bodyPr/>
                    <a:lstStyle/>
                    <a:p>
                      <a:r>
                        <a:rPr lang="en-US" dirty="0"/>
                        <a:t>URIC ACID</a:t>
                      </a:r>
                    </a:p>
                  </a:txBody>
                  <a:tcPr/>
                </a:tc>
                <a:tc>
                  <a:txBody>
                    <a:bodyPr/>
                    <a:lstStyle/>
                    <a:p>
                      <a:r>
                        <a:rPr lang="en-US" dirty="0"/>
                        <a:t>4.6</a:t>
                      </a:r>
                    </a:p>
                  </a:txBody>
                  <a:tcPr/>
                </a:tc>
                <a:tc>
                  <a:txBody>
                    <a:bodyPr/>
                    <a:lstStyle/>
                    <a:p>
                      <a:r>
                        <a:rPr lang="en-US" dirty="0"/>
                        <a:t>ALT</a:t>
                      </a:r>
                    </a:p>
                  </a:txBody>
                  <a:tcPr/>
                </a:tc>
                <a:tc>
                  <a:txBody>
                    <a:bodyPr/>
                    <a:lstStyle/>
                    <a:p>
                      <a:r>
                        <a:rPr lang="en-US" dirty="0"/>
                        <a:t>35</a:t>
                      </a:r>
                    </a:p>
                  </a:txBody>
                  <a:tcPr/>
                </a:tc>
                <a:tc>
                  <a:txBody>
                    <a:bodyPr/>
                    <a:lstStyle/>
                    <a:p>
                      <a:r>
                        <a:rPr lang="en-US" dirty="0"/>
                        <a:t>FBS</a:t>
                      </a:r>
                    </a:p>
                  </a:txBody>
                  <a:tcPr/>
                </a:tc>
                <a:tc>
                  <a:txBody>
                    <a:bodyPr/>
                    <a:lstStyle/>
                    <a:p>
                      <a:r>
                        <a:rPr lang="en-US" dirty="0"/>
                        <a:t>205</a:t>
                      </a:r>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3319313741"/>
                  </a:ext>
                </a:extLst>
              </a:tr>
            </a:tbl>
          </a:graphicData>
        </a:graphic>
      </p:graphicFrame>
      <mc:AlternateContent xmlns:mc="http://schemas.openxmlformats.org/markup-compatibility/2006" xmlns:p14="http://schemas.microsoft.com/office/powerpoint/2010/main">
        <mc:Choice Requires="p14">
          <p:contentPart p14:bwMode="auto" r:id="rId2">
            <p14:nvContentPartPr>
              <p14:cNvPr id="7" name="Ink 6">
                <a:extLst>
                  <a:ext uri="{FF2B5EF4-FFF2-40B4-BE49-F238E27FC236}">
                    <a16:creationId xmlns:a16="http://schemas.microsoft.com/office/drawing/2014/main" id="{3B612EE5-0B9B-2EC2-BEA3-4520801E2B60}"/>
                  </a:ext>
                </a:extLst>
              </p14:cNvPr>
              <p14:cNvContentPartPr/>
              <p14:nvPr/>
            </p14:nvContentPartPr>
            <p14:xfrm>
              <a:off x="6653640" y="4504360"/>
              <a:ext cx="360" cy="360"/>
            </p14:xfrm>
          </p:contentPart>
        </mc:Choice>
        <mc:Fallback xmlns="">
          <p:pic>
            <p:nvPicPr>
              <p:cNvPr id="7" name="Ink 6">
                <a:extLst>
                  <a:ext uri="{FF2B5EF4-FFF2-40B4-BE49-F238E27FC236}">
                    <a16:creationId xmlns:a16="http://schemas.microsoft.com/office/drawing/2014/main" id="{3B612EE5-0B9B-2EC2-BEA3-4520801E2B60}"/>
                  </a:ext>
                </a:extLst>
              </p:cNvPr>
              <p:cNvPicPr/>
              <p:nvPr/>
            </p:nvPicPr>
            <p:blipFill>
              <a:blip r:embed="rId3"/>
              <a:stretch>
                <a:fillRect/>
              </a:stretch>
            </p:blipFill>
            <p:spPr>
              <a:xfrm>
                <a:off x="6645000" y="449536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8" name="Ink 7">
                <a:extLst>
                  <a:ext uri="{FF2B5EF4-FFF2-40B4-BE49-F238E27FC236}">
                    <a16:creationId xmlns:a16="http://schemas.microsoft.com/office/drawing/2014/main" id="{228208E2-77D9-6143-4F3B-D22F15582B1A}"/>
                  </a:ext>
                </a:extLst>
              </p14:cNvPr>
              <p14:cNvContentPartPr/>
              <p14:nvPr/>
            </p14:nvContentPartPr>
            <p14:xfrm>
              <a:off x="6650040" y="4799200"/>
              <a:ext cx="360" cy="360"/>
            </p14:xfrm>
          </p:contentPart>
        </mc:Choice>
        <mc:Fallback xmlns="">
          <p:pic>
            <p:nvPicPr>
              <p:cNvPr id="8" name="Ink 7">
                <a:extLst>
                  <a:ext uri="{FF2B5EF4-FFF2-40B4-BE49-F238E27FC236}">
                    <a16:creationId xmlns:a16="http://schemas.microsoft.com/office/drawing/2014/main" id="{228208E2-77D9-6143-4F3B-D22F15582B1A}"/>
                  </a:ext>
                </a:extLst>
              </p:cNvPr>
              <p:cNvPicPr/>
              <p:nvPr/>
            </p:nvPicPr>
            <p:blipFill>
              <a:blip r:embed="rId3"/>
              <a:stretch>
                <a:fillRect/>
              </a:stretch>
            </p:blipFill>
            <p:spPr>
              <a:xfrm>
                <a:off x="6641040" y="4790200"/>
                <a:ext cx="18000" cy="18000"/>
              </a:xfrm>
              <a:prstGeom prst="rect">
                <a:avLst/>
              </a:prstGeom>
            </p:spPr>
          </p:pic>
        </mc:Fallback>
      </mc:AlternateContent>
    </p:spTree>
    <p:extLst>
      <p:ext uri="{BB962C8B-B14F-4D97-AF65-F5344CB8AC3E}">
        <p14:creationId xmlns:p14="http://schemas.microsoft.com/office/powerpoint/2010/main" val="24239998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2194D57F-D7DB-9471-2695-E80FF96DB709}"/>
              </a:ext>
            </a:extLst>
          </p:cNvPr>
          <p:cNvGraphicFramePr>
            <a:graphicFrameLocks noGrp="1"/>
          </p:cNvGraphicFramePr>
          <p:nvPr>
            <p:ph idx="1"/>
            <p:extLst>
              <p:ext uri="{D42A27DB-BD31-4B8C-83A1-F6EECF244321}">
                <p14:modId xmlns:p14="http://schemas.microsoft.com/office/powerpoint/2010/main" val="3155291242"/>
              </p:ext>
            </p:extLst>
          </p:nvPr>
        </p:nvGraphicFramePr>
        <p:xfrm>
          <a:off x="1295400" y="2557463"/>
          <a:ext cx="9311640" cy="2225040"/>
        </p:xfrm>
        <a:graphic>
          <a:graphicData uri="http://schemas.openxmlformats.org/drawingml/2006/table">
            <a:tbl>
              <a:tblPr firstRow="1" bandRow="1">
                <a:tableStyleId>{16D9F66E-5EB9-4882-86FB-DCBF35E3C3E4}</a:tableStyleId>
              </a:tblPr>
              <a:tblGrid>
                <a:gridCol w="2327910">
                  <a:extLst>
                    <a:ext uri="{9D8B030D-6E8A-4147-A177-3AD203B41FA5}">
                      <a16:colId xmlns:a16="http://schemas.microsoft.com/office/drawing/2014/main" val="3620835279"/>
                    </a:ext>
                  </a:extLst>
                </a:gridCol>
                <a:gridCol w="2327910">
                  <a:extLst>
                    <a:ext uri="{9D8B030D-6E8A-4147-A177-3AD203B41FA5}">
                      <a16:colId xmlns:a16="http://schemas.microsoft.com/office/drawing/2014/main" val="843251480"/>
                    </a:ext>
                  </a:extLst>
                </a:gridCol>
                <a:gridCol w="2327910">
                  <a:extLst>
                    <a:ext uri="{9D8B030D-6E8A-4147-A177-3AD203B41FA5}">
                      <a16:colId xmlns:a16="http://schemas.microsoft.com/office/drawing/2014/main" val="128953228"/>
                    </a:ext>
                  </a:extLst>
                </a:gridCol>
                <a:gridCol w="2327910">
                  <a:extLst>
                    <a:ext uri="{9D8B030D-6E8A-4147-A177-3AD203B41FA5}">
                      <a16:colId xmlns:a16="http://schemas.microsoft.com/office/drawing/2014/main" val="1049072732"/>
                    </a:ext>
                  </a:extLst>
                </a:gridCol>
              </a:tblGrid>
              <a:tr h="370840">
                <a:tc>
                  <a:txBody>
                    <a:bodyPr/>
                    <a:lstStyle/>
                    <a:p>
                      <a:r>
                        <a:rPr lang="en-US" dirty="0"/>
                        <a:t>U/A</a:t>
                      </a:r>
                    </a:p>
                  </a:txBody>
                  <a:tcPr/>
                </a:tc>
                <a:tc>
                  <a:txBody>
                    <a:bodyPr/>
                    <a:lstStyle/>
                    <a:p>
                      <a:endParaRPr lang="en-US"/>
                    </a:p>
                  </a:txBody>
                  <a:tcPr/>
                </a:tc>
                <a:tc>
                  <a:txBody>
                    <a:bodyPr/>
                    <a:lstStyle/>
                    <a:p>
                      <a:r>
                        <a:rPr lang="en-US" dirty="0"/>
                        <a:t>VBG</a:t>
                      </a:r>
                    </a:p>
                  </a:txBody>
                  <a:tcPr/>
                </a:tc>
                <a:tc>
                  <a:txBody>
                    <a:bodyPr/>
                    <a:lstStyle/>
                    <a:p>
                      <a:endParaRPr lang="en-US" dirty="0"/>
                    </a:p>
                  </a:txBody>
                  <a:tcPr/>
                </a:tc>
                <a:extLst>
                  <a:ext uri="{0D108BD9-81ED-4DB2-BD59-A6C34878D82A}">
                    <a16:rowId xmlns:a16="http://schemas.microsoft.com/office/drawing/2014/main" val="2218079153"/>
                  </a:ext>
                </a:extLst>
              </a:tr>
              <a:tr h="370840">
                <a:tc>
                  <a:txBody>
                    <a:bodyPr/>
                    <a:lstStyle/>
                    <a:p>
                      <a:r>
                        <a:rPr lang="en-US" dirty="0"/>
                        <a:t>SG</a:t>
                      </a:r>
                    </a:p>
                  </a:txBody>
                  <a:tcPr/>
                </a:tc>
                <a:tc>
                  <a:txBody>
                    <a:bodyPr/>
                    <a:lstStyle/>
                    <a:p>
                      <a:r>
                        <a:rPr lang="en-US" dirty="0"/>
                        <a:t>1.025</a:t>
                      </a:r>
                    </a:p>
                  </a:txBody>
                  <a:tcPr/>
                </a:tc>
                <a:tc>
                  <a:txBody>
                    <a:bodyPr/>
                    <a:lstStyle/>
                    <a:p>
                      <a:r>
                        <a:rPr lang="en-US" dirty="0"/>
                        <a:t>PH</a:t>
                      </a:r>
                    </a:p>
                  </a:txBody>
                  <a:tcPr/>
                </a:tc>
                <a:tc>
                  <a:txBody>
                    <a:bodyPr/>
                    <a:lstStyle/>
                    <a:p>
                      <a:r>
                        <a:rPr lang="en-US" dirty="0"/>
                        <a:t>7.43</a:t>
                      </a:r>
                    </a:p>
                  </a:txBody>
                  <a:tcPr/>
                </a:tc>
                <a:extLst>
                  <a:ext uri="{0D108BD9-81ED-4DB2-BD59-A6C34878D82A}">
                    <a16:rowId xmlns:a16="http://schemas.microsoft.com/office/drawing/2014/main" val="1742487941"/>
                  </a:ext>
                </a:extLst>
              </a:tr>
              <a:tr h="370840">
                <a:tc>
                  <a:txBody>
                    <a:bodyPr/>
                    <a:lstStyle/>
                    <a:p>
                      <a:r>
                        <a:rPr lang="en-US" dirty="0"/>
                        <a:t>PR</a:t>
                      </a:r>
                    </a:p>
                  </a:txBody>
                  <a:tcPr/>
                </a:tc>
                <a:tc>
                  <a:txBody>
                    <a:bodyPr/>
                    <a:lstStyle/>
                    <a:p>
                      <a:r>
                        <a:rPr lang="en-US" dirty="0"/>
                        <a:t>+1</a:t>
                      </a:r>
                    </a:p>
                  </a:txBody>
                  <a:tcPr/>
                </a:tc>
                <a:tc>
                  <a:txBody>
                    <a:bodyPr/>
                    <a:lstStyle/>
                    <a:p>
                      <a:r>
                        <a:rPr lang="en-US" dirty="0"/>
                        <a:t>PCO2</a:t>
                      </a:r>
                    </a:p>
                  </a:txBody>
                  <a:tcPr/>
                </a:tc>
                <a:tc>
                  <a:txBody>
                    <a:bodyPr/>
                    <a:lstStyle/>
                    <a:p>
                      <a:r>
                        <a:rPr lang="en-US" dirty="0"/>
                        <a:t>41.6</a:t>
                      </a:r>
                    </a:p>
                  </a:txBody>
                  <a:tcPr/>
                </a:tc>
                <a:extLst>
                  <a:ext uri="{0D108BD9-81ED-4DB2-BD59-A6C34878D82A}">
                    <a16:rowId xmlns:a16="http://schemas.microsoft.com/office/drawing/2014/main" val="808504112"/>
                  </a:ext>
                </a:extLst>
              </a:tr>
              <a:tr h="370840">
                <a:tc>
                  <a:txBody>
                    <a:bodyPr/>
                    <a:lstStyle/>
                    <a:p>
                      <a:r>
                        <a:rPr lang="en-US" dirty="0"/>
                        <a:t>BACTER</a:t>
                      </a:r>
                    </a:p>
                  </a:txBody>
                  <a:tcPr/>
                </a:tc>
                <a:tc>
                  <a:txBody>
                    <a:bodyPr/>
                    <a:lstStyle/>
                    <a:p>
                      <a:r>
                        <a:rPr lang="en-US" dirty="0"/>
                        <a:t>FEW</a:t>
                      </a:r>
                    </a:p>
                  </a:txBody>
                  <a:tcPr/>
                </a:tc>
                <a:tc>
                  <a:txBody>
                    <a:bodyPr/>
                    <a:lstStyle/>
                    <a:p>
                      <a:r>
                        <a:rPr lang="en-US" dirty="0"/>
                        <a:t>HCO3</a:t>
                      </a:r>
                    </a:p>
                  </a:txBody>
                  <a:tcPr/>
                </a:tc>
                <a:tc>
                  <a:txBody>
                    <a:bodyPr/>
                    <a:lstStyle/>
                    <a:p>
                      <a:r>
                        <a:rPr lang="en-US" dirty="0"/>
                        <a:t>24.4</a:t>
                      </a:r>
                    </a:p>
                  </a:txBody>
                  <a:tcPr/>
                </a:tc>
                <a:extLst>
                  <a:ext uri="{0D108BD9-81ED-4DB2-BD59-A6C34878D82A}">
                    <a16:rowId xmlns:a16="http://schemas.microsoft.com/office/drawing/2014/main" val="2688920024"/>
                  </a:ext>
                </a:extLst>
              </a:tr>
              <a:tr h="370840">
                <a:tc>
                  <a:txBody>
                    <a:bodyPr/>
                    <a:lstStyle/>
                    <a:p>
                      <a:r>
                        <a:rPr lang="en-US" dirty="0"/>
                        <a:t>WBC</a:t>
                      </a:r>
                    </a:p>
                  </a:txBody>
                  <a:tcPr/>
                </a:tc>
                <a:tc>
                  <a:txBody>
                    <a:bodyPr/>
                    <a:lstStyle/>
                    <a:p>
                      <a:r>
                        <a:rPr lang="en-US" dirty="0"/>
                        <a:t>10-15</a:t>
                      </a:r>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3978005249"/>
                  </a:ext>
                </a:extLst>
              </a:tr>
              <a:tr h="370840">
                <a:tc>
                  <a:txBody>
                    <a:bodyPr/>
                    <a:lstStyle/>
                    <a:p>
                      <a:r>
                        <a:rPr lang="en-US" dirty="0"/>
                        <a:t>RBC</a:t>
                      </a:r>
                    </a:p>
                  </a:txBody>
                  <a:tcPr/>
                </a:tc>
                <a:tc>
                  <a:txBody>
                    <a:bodyPr/>
                    <a:lstStyle/>
                    <a:p>
                      <a:r>
                        <a:rPr lang="en-US" dirty="0"/>
                        <a:t>0-1</a:t>
                      </a:r>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1360785562"/>
                  </a:ext>
                </a:extLst>
              </a:tr>
            </a:tbl>
          </a:graphicData>
        </a:graphic>
      </p:graphicFrame>
    </p:spTree>
    <p:extLst>
      <p:ext uri="{BB962C8B-B14F-4D97-AF65-F5344CB8AC3E}">
        <p14:creationId xmlns:p14="http://schemas.microsoft.com/office/powerpoint/2010/main" val="41838213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51EA818-8E01-ED09-94FC-6E3043678F8C}"/>
              </a:ext>
            </a:extLst>
          </p:cNvPr>
          <p:cNvSpPr>
            <a:spLocks noGrp="1"/>
          </p:cNvSpPr>
          <p:nvPr>
            <p:ph idx="1"/>
          </p:nvPr>
        </p:nvSpPr>
        <p:spPr/>
        <p:txBody>
          <a:bodyPr>
            <a:normAutofit fontScale="55000" lnSpcReduction="20000"/>
          </a:bodyPr>
          <a:lstStyle/>
          <a:p>
            <a:r>
              <a:rPr lang="en-US" dirty="0">
                <a:latin typeface="Times New Roman" panose="02020603050405020304" pitchFamily="18" charset="0"/>
                <a:cs typeface="Times New Roman" panose="02020603050405020304" pitchFamily="18" charset="0"/>
              </a:rPr>
              <a:t>Sono : Abdominopelvic Ultrasonography</a:t>
            </a: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 The liver is normal in size with normal parenchymal echogenicity.</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 The gallbladder has a normal wall thickness and is free of gallstones or sludge.</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 The intrahepatic bile ducts, portal vein, and common bile duct (CBD) are unremarkable within the limits of the examination.</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 The spleen measures 101 mm and demonstrates normal echogenicity.</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 The right kidney measures 93 mm in length with a parenchymal thickness of 11 mm. No hydronephrosis is identified. No renal calculi are seen.</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 The left kidney measures 101 mm in length with a parenchymal thickness of 12 mm. No hydronephrosis is identified.</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 Both kidneys are normal in size and echogenicity. A 5-mm calculus is noted in the upper calyx of the left kidney. In addition, microlithiasis is present in all three calyceal groups of the left kidney.</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 The renal parenchymal echogenicity is normal bilaterally.</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 The pancreas and para-aortic region could not be adequately evaluated because of excessive bowel gas.</a:t>
            </a: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Pelvic Ultrasonography</a:t>
            </a: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 The urinary bladder is empty, precluding adequate evaluation of the pelvis.</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 No free fluid is identified in the pelvis.</a:t>
            </a:r>
          </a:p>
        </p:txBody>
      </p:sp>
    </p:spTree>
    <p:extLst>
      <p:ext uri="{BB962C8B-B14F-4D97-AF65-F5344CB8AC3E}">
        <p14:creationId xmlns:p14="http://schemas.microsoft.com/office/powerpoint/2010/main" val="18320619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BF4CC5-E3EA-5271-F585-D5DC3970A5E4}"/>
              </a:ext>
            </a:extLst>
          </p:cNvPr>
          <p:cNvSpPr>
            <a:spLocks noGrp="1"/>
          </p:cNvSpPr>
          <p:nvPr>
            <p:ph type="title"/>
          </p:nvPr>
        </p:nvSpPr>
        <p:spPr/>
        <p:txBody>
          <a:bodyPr/>
          <a:lstStyle/>
          <a:p>
            <a:r>
              <a:rPr lang="en-US" dirty="0"/>
              <a:t>CONSULT</a:t>
            </a:r>
          </a:p>
        </p:txBody>
      </p:sp>
      <p:sp>
        <p:nvSpPr>
          <p:cNvPr id="3" name="Content Placeholder 2">
            <a:extLst>
              <a:ext uri="{FF2B5EF4-FFF2-40B4-BE49-F238E27FC236}">
                <a16:creationId xmlns:a16="http://schemas.microsoft.com/office/drawing/2014/main" id="{14B42710-146D-9F7B-90F9-688B5A958283}"/>
              </a:ext>
            </a:extLst>
          </p:cNvPr>
          <p:cNvSpPr>
            <a:spLocks noGrp="1"/>
          </p:cNvSpPr>
          <p:nvPr>
            <p:ph idx="1"/>
          </p:nvPr>
        </p:nvSpPr>
        <p:spPr/>
        <p:txBody>
          <a:bodyPr/>
          <a:lstStyle/>
          <a:p>
            <a:r>
              <a:rPr lang="en-US" sz="3200" dirty="0" err="1"/>
              <a:t>Surjery</a:t>
            </a:r>
            <a:r>
              <a:rPr lang="en-US" dirty="0"/>
              <a:t> : no emergency surgical intervention is required </a:t>
            </a:r>
          </a:p>
          <a:p>
            <a:endParaRPr lang="en-US" dirty="0"/>
          </a:p>
          <a:p>
            <a:r>
              <a:rPr lang="en-US" sz="3200" dirty="0" err="1"/>
              <a:t>Ophtalmology</a:t>
            </a:r>
            <a:r>
              <a:rPr lang="en-US" dirty="0"/>
              <a:t> : there is no evidence of vasculitis . She is advised to follow up at </a:t>
            </a:r>
            <a:r>
              <a:rPr lang="en-US" dirty="0" err="1"/>
              <a:t>outpation</a:t>
            </a:r>
            <a:r>
              <a:rPr lang="en-US" dirty="0"/>
              <a:t> clinic after discharge</a:t>
            </a:r>
          </a:p>
        </p:txBody>
      </p:sp>
    </p:spTree>
    <p:extLst>
      <p:ext uri="{BB962C8B-B14F-4D97-AF65-F5344CB8AC3E}">
        <p14:creationId xmlns:p14="http://schemas.microsoft.com/office/powerpoint/2010/main" val="6307378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E534EE91-3862-5744-10EC-6B5E866E4A03}"/>
              </a:ext>
            </a:extLst>
          </p:cNvPr>
          <p:cNvPicPr>
            <a:picLocks noGrp="1" noChangeAspect="1"/>
          </p:cNvPicPr>
          <p:nvPr>
            <p:ph idx="1"/>
          </p:nvPr>
        </p:nvPicPr>
        <p:blipFill>
          <a:blip r:embed="rId2"/>
          <a:stretch>
            <a:fillRect/>
          </a:stretch>
        </p:blipFill>
        <p:spPr>
          <a:xfrm>
            <a:off x="1249680" y="808154"/>
            <a:ext cx="9855200" cy="4983954"/>
          </a:xfrm>
          <a:prstGeom prst="rect">
            <a:avLst/>
          </a:prstGeom>
        </p:spPr>
      </p:pic>
    </p:spTree>
    <p:extLst>
      <p:ext uri="{BB962C8B-B14F-4D97-AF65-F5344CB8AC3E}">
        <p14:creationId xmlns:p14="http://schemas.microsoft.com/office/powerpoint/2010/main" val="135493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26774D-30FB-90DE-EA5C-78C38DCC2CD3}"/>
              </a:ext>
            </a:extLst>
          </p:cNvPr>
          <p:cNvSpPr>
            <a:spLocks noGrp="1"/>
          </p:cNvSpPr>
          <p:nvPr>
            <p:ph type="ctrTitle"/>
          </p:nvPr>
        </p:nvSpPr>
        <p:spPr/>
        <p:txBody>
          <a:bodyPr/>
          <a:lstStyle/>
          <a:p>
            <a:r>
              <a:rPr lang="en-US" dirty="0"/>
              <a:t>STEP3</a:t>
            </a:r>
          </a:p>
        </p:txBody>
      </p:sp>
    </p:spTree>
    <p:extLst>
      <p:ext uri="{BB962C8B-B14F-4D97-AF65-F5344CB8AC3E}">
        <p14:creationId xmlns:p14="http://schemas.microsoft.com/office/powerpoint/2010/main" val="13660797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45467F-6A3B-4440-D795-0DA27413D5A1}"/>
              </a:ext>
            </a:extLst>
          </p:cNvPr>
          <p:cNvSpPr>
            <a:spLocks noGrp="1"/>
          </p:cNvSpPr>
          <p:nvPr>
            <p:ph type="title"/>
          </p:nvPr>
        </p:nvSpPr>
        <p:spPr/>
        <p:txBody>
          <a:bodyPr>
            <a:normAutofit fontScale="90000"/>
          </a:bodyPr>
          <a:lstStyle/>
          <a:p>
            <a:br>
              <a:rPr lang="en-US" dirty="0"/>
            </a:br>
            <a:endParaRPr lang="en-US" dirty="0"/>
          </a:p>
        </p:txBody>
      </p:sp>
      <p:sp>
        <p:nvSpPr>
          <p:cNvPr id="3" name="Content Placeholder 2">
            <a:extLst>
              <a:ext uri="{FF2B5EF4-FFF2-40B4-BE49-F238E27FC236}">
                <a16:creationId xmlns:a16="http://schemas.microsoft.com/office/drawing/2014/main" id="{65050A2E-0704-D275-F374-FE7693169BDC}"/>
              </a:ext>
            </a:extLst>
          </p:cNvPr>
          <p:cNvSpPr>
            <a:spLocks noGrp="1"/>
          </p:cNvSpPr>
          <p:nvPr>
            <p:ph idx="1"/>
          </p:nvPr>
        </p:nvSpPr>
        <p:spPr>
          <a:xfrm>
            <a:off x="1295401" y="1229360"/>
            <a:ext cx="9601196" cy="4646508"/>
          </a:xfrm>
        </p:spPr>
        <p:txBody>
          <a:bodyPr>
            <a:normAutofit/>
          </a:bodyPr>
          <a:lstStyle/>
          <a:p>
            <a:pPr fontAlgn="b"/>
            <a:r>
              <a:rPr lang="en-US" dirty="0"/>
              <a:t>Echo : Normal LV size with Good systolic function (EF:55%).</a:t>
            </a:r>
            <a:br>
              <a:rPr lang="en-US" dirty="0"/>
            </a:br>
            <a:r>
              <a:rPr lang="en-US" dirty="0"/>
              <a:t>-No significant RWMA at rest.</a:t>
            </a:r>
            <a:br>
              <a:rPr lang="en-US" dirty="0"/>
            </a:br>
            <a:r>
              <a:rPr lang="en-US" dirty="0"/>
              <a:t>-No LVH.</a:t>
            </a:r>
            <a:br>
              <a:rPr lang="en-US" dirty="0"/>
            </a:br>
            <a:r>
              <a:rPr lang="en-US" dirty="0"/>
              <a:t>-No LV diastolic dysfunction.</a:t>
            </a:r>
            <a:br>
              <a:rPr lang="en-US" dirty="0"/>
            </a:br>
            <a:r>
              <a:rPr lang="en-US" dirty="0"/>
              <a:t>-Normal RV size with normal systolic function.</a:t>
            </a:r>
            <a:br>
              <a:rPr lang="en-US" dirty="0"/>
            </a:br>
            <a:r>
              <a:rPr lang="en-US" dirty="0"/>
              <a:t>-Normal MVLs, Mild MR, no MS.</a:t>
            </a:r>
            <a:br>
              <a:rPr lang="en-US" dirty="0"/>
            </a:br>
            <a:r>
              <a:rPr lang="en-US" dirty="0"/>
              <a:t>-Tricuspid AV, no AR, no AS.</a:t>
            </a:r>
            <a:br>
              <a:rPr lang="en-US" dirty="0"/>
            </a:br>
            <a:r>
              <a:rPr lang="en-US" dirty="0"/>
              <a:t>-Normal TVLs, mild TR (unmeasurable TRG) ,no TS</a:t>
            </a:r>
            <a:br>
              <a:rPr lang="en-US" dirty="0"/>
            </a:br>
            <a:r>
              <a:rPr lang="en-US" dirty="0"/>
              <a:t>-Normal PVLs, no PS , trivial PI.</a:t>
            </a:r>
            <a:br>
              <a:rPr lang="en-US" dirty="0"/>
            </a:br>
            <a:r>
              <a:rPr lang="en-US" dirty="0"/>
              <a:t>-Low probable for PH based on indirect echo findings.</a:t>
            </a:r>
            <a:br>
              <a:rPr lang="en-US" dirty="0"/>
            </a:br>
            <a:r>
              <a:rPr lang="en-US" dirty="0"/>
              <a:t>-No mass on cardiac valves and chambers on 3D TTE.</a:t>
            </a:r>
            <a:br>
              <a:rPr lang="en-US" dirty="0"/>
            </a:br>
            <a:r>
              <a:rPr lang="en-US" dirty="0"/>
              <a:t>-No Pericardial Effusion.</a:t>
            </a:r>
          </a:p>
          <a:p>
            <a:pPr marL="0" indent="0">
              <a:buNone/>
            </a:pPr>
            <a:endParaRPr lang="en-US" dirty="0"/>
          </a:p>
        </p:txBody>
      </p:sp>
    </p:spTree>
    <p:extLst>
      <p:ext uri="{BB962C8B-B14F-4D97-AF65-F5344CB8AC3E}">
        <p14:creationId xmlns:p14="http://schemas.microsoft.com/office/powerpoint/2010/main" val="40569106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9449D1-6872-50E1-08F3-3E60FD75DCA3}"/>
              </a:ext>
            </a:extLst>
          </p:cNvPr>
          <p:cNvSpPr>
            <a:spLocks noGrp="1"/>
          </p:cNvSpPr>
          <p:nvPr>
            <p:ph type="ctrTitle"/>
          </p:nvPr>
        </p:nvSpPr>
        <p:spPr/>
        <p:txBody>
          <a:bodyPr/>
          <a:lstStyle/>
          <a:p>
            <a:r>
              <a:rPr lang="en-US" dirty="0"/>
              <a:t>CTA</a:t>
            </a:r>
          </a:p>
        </p:txBody>
      </p:sp>
    </p:spTree>
    <p:extLst>
      <p:ext uri="{BB962C8B-B14F-4D97-AF65-F5344CB8AC3E}">
        <p14:creationId xmlns:p14="http://schemas.microsoft.com/office/powerpoint/2010/main" val="34578884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CB4516A-9FDD-2134-D187-7333527FBD84}"/>
              </a:ext>
            </a:extLst>
          </p:cNvPr>
          <p:cNvSpPr>
            <a:spLocks noGrp="1"/>
          </p:cNvSpPr>
          <p:nvPr>
            <p:ph idx="1"/>
          </p:nvPr>
        </p:nvSpPr>
        <p:spPr/>
        <p:txBody>
          <a:bodyPr/>
          <a:lstStyle/>
          <a:p>
            <a:pPr marL="0" indent="0">
              <a:buNone/>
            </a:pPr>
            <a:endParaRPr lang="en-US" dirty="0"/>
          </a:p>
          <a:p>
            <a:r>
              <a:rPr lang="en-US" dirty="0"/>
              <a:t>Evidence of enhancing soft tissue with surrounding inflammatory changes is seen along the aorta, extending from the infrarenal segment to beyond the aortic bifurcation. These findings result in irregularity of the aortic wall and are suggestive of aortitis.</a:t>
            </a:r>
          </a:p>
        </p:txBody>
      </p:sp>
    </p:spTree>
    <p:extLst>
      <p:ext uri="{BB962C8B-B14F-4D97-AF65-F5344CB8AC3E}">
        <p14:creationId xmlns:p14="http://schemas.microsoft.com/office/powerpoint/2010/main" val="40034818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43FB2-B596-8792-40CC-40FD2A50F097}"/>
              </a:ext>
            </a:extLst>
          </p:cNvPr>
          <p:cNvSpPr>
            <a:spLocks noGrp="1"/>
          </p:cNvSpPr>
          <p:nvPr>
            <p:ph type="ctrTitle"/>
          </p:nvPr>
        </p:nvSpPr>
        <p:spPr/>
        <p:txBody>
          <a:bodyPr/>
          <a:lstStyle/>
          <a:p>
            <a:r>
              <a:rPr lang="en-US" dirty="0"/>
              <a:t>STEP4</a:t>
            </a:r>
          </a:p>
        </p:txBody>
      </p:sp>
    </p:spTree>
    <p:extLst>
      <p:ext uri="{BB962C8B-B14F-4D97-AF65-F5344CB8AC3E}">
        <p14:creationId xmlns:p14="http://schemas.microsoft.com/office/powerpoint/2010/main" val="25886431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B2D5E1-311D-4AA4-A8B3-7333182DFD47}"/>
              </a:ext>
            </a:extLst>
          </p:cNvPr>
          <p:cNvSpPr>
            <a:spLocks noGrp="1"/>
          </p:cNvSpPr>
          <p:nvPr>
            <p:ph type="title"/>
          </p:nvPr>
        </p:nvSpPr>
        <p:spPr/>
        <p:txBody>
          <a:bodyPr/>
          <a:lstStyle/>
          <a:p>
            <a:endParaRPr lang="en-US" dirty="0"/>
          </a:p>
        </p:txBody>
      </p:sp>
      <p:graphicFrame>
        <p:nvGraphicFramePr>
          <p:cNvPr id="4" name="Content Placeholder 3">
            <a:extLst>
              <a:ext uri="{FF2B5EF4-FFF2-40B4-BE49-F238E27FC236}">
                <a16:creationId xmlns:a16="http://schemas.microsoft.com/office/drawing/2014/main" id="{3640A75F-AEAC-5AB8-2F4A-148ABDCAD55E}"/>
              </a:ext>
            </a:extLst>
          </p:cNvPr>
          <p:cNvGraphicFramePr>
            <a:graphicFrameLocks noGrp="1"/>
          </p:cNvGraphicFramePr>
          <p:nvPr>
            <p:ph idx="1"/>
            <p:extLst>
              <p:ext uri="{D42A27DB-BD31-4B8C-83A1-F6EECF244321}">
                <p14:modId xmlns:p14="http://schemas.microsoft.com/office/powerpoint/2010/main" val="964638921"/>
              </p:ext>
            </p:extLst>
          </p:nvPr>
        </p:nvGraphicFramePr>
        <p:xfrm>
          <a:off x="1295402" y="2557463"/>
          <a:ext cx="9601194" cy="3798192"/>
        </p:xfrm>
        <a:graphic>
          <a:graphicData uri="http://schemas.openxmlformats.org/drawingml/2006/table">
            <a:tbl>
              <a:tblPr firstRow="1" bandRow="1">
                <a:tableStyleId>{16D9F66E-5EB9-4882-86FB-DCBF35E3C3E4}</a:tableStyleId>
              </a:tblPr>
              <a:tblGrid>
                <a:gridCol w="1600199">
                  <a:extLst>
                    <a:ext uri="{9D8B030D-6E8A-4147-A177-3AD203B41FA5}">
                      <a16:colId xmlns:a16="http://schemas.microsoft.com/office/drawing/2014/main" val="1590548711"/>
                    </a:ext>
                  </a:extLst>
                </a:gridCol>
                <a:gridCol w="1600199">
                  <a:extLst>
                    <a:ext uri="{9D8B030D-6E8A-4147-A177-3AD203B41FA5}">
                      <a16:colId xmlns:a16="http://schemas.microsoft.com/office/drawing/2014/main" val="3190122774"/>
                    </a:ext>
                  </a:extLst>
                </a:gridCol>
                <a:gridCol w="1600199">
                  <a:extLst>
                    <a:ext uri="{9D8B030D-6E8A-4147-A177-3AD203B41FA5}">
                      <a16:colId xmlns:a16="http://schemas.microsoft.com/office/drawing/2014/main" val="3307922398"/>
                    </a:ext>
                  </a:extLst>
                </a:gridCol>
                <a:gridCol w="1600199">
                  <a:extLst>
                    <a:ext uri="{9D8B030D-6E8A-4147-A177-3AD203B41FA5}">
                      <a16:colId xmlns:a16="http://schemas.microsoft.com/office/drawing/2014/main" val="2296863178"/>
                    </a:ext>
                  </a:extLst>
                </a:gridCol>
                <a:gridCol w="1600199">
                  <a:extLst>
                    <a:ext uri="{9D8B030D-6E8A-4147-A177-3AD203B41FA5}">
                      <a16:colId xmlns:a16="http://schemas.microsoft.com/office/drawing/2014/main" val="694303891"/>
                    </a:ext>
                  </a:extLst>
                </a:gridCol>
                <a:gridCol w="1600199">
                  <a:extLst>
                    <a:ext uri="{9D8B030D-6E8A-4147-A177-3AD203B41FA5}">
                      <a16:colId xmlns:a16="http://schemas.microsoft.com/office/drawing/2014/main" val="2833829816"/>
                    </a:ext>
                  </a:extLst>
                </a:gridCol>
              </a:tblGrid>
              <a:tr h="419672">
                <a:tc>
                  <a:txBody>
                    <a:bodyPr/>
                    <a:lstStyle/>
                    <a:p>
                      <a:r>
                        <a:rPr lang="en-US" dirty="0"/>
                        <a:t>U24 PR</a:t>
                      </a:r>
                    </a:p>
                  </a:txBody>
                  <a:tcPr/>
                </a:tc>
                <a:tc>
                  <a:txBody>
                    <a:bodyPr/>
                    <a:lstStyle/>
                    <a:p>
                      <a:r>
                        <a:rPr lang="en-US" dirty="0"/>
                        <a:t>285</a:t>
                      </a:r>
                    </a:p>
                  </a:txBody>
                  <a:tcPr/>
                </a:tc>
                <a:tc>
                  <a:txBody>
                    <a:bodyPr/>
                    <a:lstStyle/>
                    <a:p>
                      <a:r>
                        <a:rPr lang="en-US" dirty="0"/>
                        <a:t>C3</a:t>
                      </a:r>
                    </a:p>
                  </a:txBody>
                  <a:tcPr/>
                </a:tc>
                <a:tc>
                  <a:txBody>
                    <a:bodyPr/>
                    <a:lstStyle/>
                    <a:p>
                      <a:r>
                        <a:rPr lang="en-US" dirty="0"/>
                        <a:t>144</a:t>
                      </a:r>
                    </a:p>
                  </a:txBody>
                  <a:tcPr/>
                </a:tc>
                <a:tc>
                  <a:txBody>
                    <a:bodyPr/>
                    <a:lstStyle/>
                    <a:p>
                      <a:r>
                        <a:rPr lang="en-US" dirty="0"/>
                        <a:t>ANTI CCP</a:t>
                      </a:r>
                    </a:p>
                  </a:txBody>
                  <a:tcPr/>
                </a:tc>
                <a:tc>
                  <a:txBody>
                    <a:bodyPr/>
                    <a:lstStyle/>
                    <a:p>
                      <a:r>
                        <a:rPr lang="en-US" dirty="0"/>
                        <a:t>3.3</a:t>
                      </a:r>
                    </a:p>
                  </a:txBody>
                  <a:tcPr/>
                </a:tc>
                <a:extLst>
                  <a:ext uri="{0D108BD9-81ED-4DB2-BD59-A6C34878D82A}">
                    <a16:rowId xmlns:a16="http://schemas.microsoft.com/office/drawing/2014/main" val="1582071597"/>
                  </a:ext>
                </a:extLst>
              </a:tr>
              <a:tr h="616932">
                <a:tc>
                  <a:txBody>
                    <a:bodyPr/>
                    <a:lstStyle/>
                    <a:p>
                      <a:r>
                        <a:rPr lang="en-US" dirty="0"/>
                        <a:t>U24 CR</a:t>
                      </a:r>
                    </a:p>
                  </a:txBody>
                  <a:tcPr/>
                </a:tc>
                <a:tc>
                  <a:txBody>
                    <a:bodyPr/>
                    <a:lstStyle/>
                    <a:p>
                      <a:r>
                        <a:rPr lang="en-US" dirty="0"/>
                        <a:t>765</a:t>
                      </a:r>
                    </a:p>
                  </a:txBody>
                  <a:tcPr/>
                </a:tc>
                <a:tc>
                  <a:txBody>
                    <a:bodyPr/>
                    <a:lstStyle/>
                    <a:p>
                      <a:r>
                        <a:rPr lang="en-US" dirty="0"/>
                        <a:t>C4</a:t>
                      </a:r>
                    </a:p>
                  </a:txBody>
                  <a:tcPr/>
                </a:tc>
                <a:tc>
                  <a:txBody>
                    <a:bodyPr/>
                    <a:lstStyle/>
                    <a:p>
                      <a:r>
                        <a:rPr lang="en-US" dirty="0"/>
                        <a:t>33</a:t>
                      </a:r>
                    </a:p>
                  </a:txBody>
                  <a:tcPr/>
                </a:tc>
                <a:tc>
                  <a:txBody>
                    <a:bodyPr/>
                    <a:lstStyle/>
                    <a:p>
                      <a:r>
                        <a:rPr lang="en-US" dirty="0"/>
                        <a:t>ANTI DS DNA</a:t>
                      </a:r>
                    </a:p>
                  </a:txBody>
                  <a:tcPr/>
                </a:tc>
                <a:tc>
                  <a:txBody>
                    <a:bodyPr/>
                    <a:lstStyle/>
                    <a:p>
                      <a:r>
                        <a:rPr lang="en-US" dirty="0"/>
                        <a:t>10</a:t>
                      </a:r>
                    </a:p>
                  </a:txBody>
                  <a:tcPr/>
                </a:tc>
                <a:extLst>
                  <a:ext uri="{0D108BD9-81ED-4DB2-BD59-A6C34878D82A}">
                    <a16:rowId xmlns:a16="http://schemas.microsoft.com/office/drawing/2014/main" val="3603042317"/>
                  </a:ext>
                </a:extLst>
              </a:tr>
              <a:tr h="419672">
                <a:tc>
                  <a:txBody>
                    <a:bodyPr/>
                    <a:lstStyle/>
                    <a:p>
                      <a:r>
                        <a:rPr lang="en-US" dirty="0"/>
                        <a:t>UPEP</a:t>
                      </a:r>
                    </a:p>
                  </a:txBody>
                  <a:tcPr/>
                </a:tc>
                <a:tc>
                  <a:txBody>
                    <a:bodyPr/>
                    <a:lstStyle/>
                    <a:p>
                      <a:r>
                        <a:rPr lang="en-US" dirty="0"/>
                        <a:t>NL</a:t>
                      </a:r>
                    </a:p>
                  </a:txBody>
                  <a:tcPr/>
                </a:tc>
                <a:tc>
                  <a:txBody>
                    <a:bodyPr/>
                    <a:lstStyle/>
                    <a:p>
                      <a:r>
                        <a:rPr lang="en-US" dirty="0"/>
                        <a:t>IGG1</a:t>
                      </a:r>
                    </a:p>
                  </a:txBody>
                  <a:tcPr/>
                </a:tc>
                <a:tc>
                  <a:txBody>
                    <a:bodyPr/>
                    <a:lstStyle/>
                    <a:p>
                      <a:r>
                        <a:rPr lang="en-US" dirty="0"/>
                        <a:t>523</a:t>
                      </a:r>
                    </a:p>
                  </a:txBody>
                  <a:tcPr/>
                </a:tc>
                <a:tc>
                  <a:txBody>
                    <a:bodyPr/>
                    <a:lstStyle/>
                    <a:p>
                      <a:r>
                        <a:rPr lang="en-US" dirty="0"/>
                        <a:t>C ANCA</a:t>
                      </a:r>
                    </a:p>
                  </a:txBody>
                  <a:tcPr/>
                </a:tc>
                <a:tc>
                  <a:txBody>
                    <a:bodyPr/>
                    <a:lstStyle/>
                    <a:p>
                      <a:r>
                        <a:rPr lang="en-US" dirty="0"/>
                        <a:t>&lt;3</a:t>
                      </a:r>
                    </a:p>
                  </a:txBody>
                  <a:tcPr/>
                </a:tc>
                <a:extLst>
                  <a:ext uri="{0D108BD9-81ED-4DB2-BD59-A6C34878D82A}">
                    <a16:rowId xmlns:a16="http://schemas.microsoft.com/office/drawing/2014/main" val="2339324375"/>
                  </a:ext>
                </a:extLst>
              </a:tr>
              <a:tr h="419672">
                <a:tc>
                  <a:txBody>
                    <a:bodyPr/>
                    <a:lstStyle/>
                    <a:p>
                      <a:r>
                        <a:rPr lang="en-US" dirty="0"/>
                        <a:t>SPEP</a:t>
                      </a:r>
                    </a:p>
                  </a:txBody>
                  <a:tcPr/>
                </a:tc>
                <a:tc>
                  <a:txBody>
                    <a:bodyPr/>
                    <a:lstStyle/>
                    <a:p>
                      <a:r>
                        <a:rPr lang="en-US" dirty="0"/>
                        <a:t>NL</a:t>
                      </a:r>
                    </a:p>
                  </a:txBody>
                  <a:tcPr/>
                </a:tc>
                <a:tc>
                  <a:txBody>
                    <a:bodyPr/>
                    <a:lstStyle/>
                    <a:p>
                      <a:r>
                        <a:rPr lang="en-US" dirty="0"/>
                        <a:t>IGG2</a:t>
                      </a:r>
                    </a:p>
                  </a:txBody>
                  <a:tcPr/>
                </a:tc>
                <a:tc>
                  <a:txBody>
                    <a:bodyPr/>
                    <a:lstStyle/>
                    <a:p>
                      <a:r>
                        <a:rPr lang="en-US" dirty="0"/>
                        <a:t>679</a:t>
                      </a:r>
                    </a:p>
                  </a:txBody>
                  <a:tcPr/>
                </a:tc>
                <a:tc>
                  <a:txBody>
                    <a:bodyPr/>
                    <a:lstStyle/>
                    <a:p>
                      <a:r>
                        <a:rPr lang="en-US" dirty="0"/>
                        <a:t>ANA</a:t>
                      </a:r>
                    </a:p>
                  </a:txBody>
                  <a:tcPr/>
                </a:tc>
                <a:tc>
                  <a:txBody>
                    <a:bodyPr/>
                    <a:lstStyle/>
                    <a:p>
                      <a:r>
                        <a:rPr lang="en-US" dirty="0"/>
                        <a:t>0.574</a:t>
                      </a:r>
                    </a:p>
                  </a:txBody>
                  <a:tcPr/>
                </a:tc>
                <a:extLst>
                  <a:ext uri="{0D108BD9-81ED-4DB2-BD59-A6C34878D82A}">
                    <a16:rowId xmlns:a16="http://schemas.microsoft.com/office/drawing/2014/main" val="1265981356"/>
                  </a:ext>
                </a:extLst>
              </a:tr>
              <a:tr h="419672">
                <a:tc>
                  <a:txBody>
                    <a:bodyPr/>
                    <a:lstStyle/>
                    <a:p>
                      <a:r>
                        <a:rPr lang="en-US" dirty="0"/>
                        <a:t>BONE DENS</a:t>
                      </a:r>
                    </a:p>
                  </a:txBody>
                  <a:tcPr/>
                </a:tc>
                <a:tc>
                  <a:txBody>
                    <a:bodyPr/>
                    <a:lstStyle/>
                    <a:p>
                      <a:r>
                        <a:rPr lang="en-US" dirty="0"/>
                        <a:t>-1.3</a:t>
                      </a:r>
                    </a:p>
                  </a:txBody>
                  <a:tcPr/>
                </a:tc>
                <a:tc>
                  <a:txBody>
                    <a:bodyPr/>
                    <a:lstStyle/>
                    <a:p>
                      <a:r>
                        <a:rPr lang="en-US" dirty="0"/>
                        <a:t>IGG3</a:t>
                      </a:r>
                    </a:p>
                  </a:txBody>
                  <a:tcPr/>
                </a:tc>
                <a:tc>
                  <a:txBody>
                    <a:bodyPr/>
                    <a:lstStyle/>
                    <a:p>
                      <a:r>
                        <a:rPr lang="en-US" dirty="0"/>
                        <a:t>730</a:t>
                      </a:r>
                    </a:p>
                  </a:txBody>
                  <a:tcPr/>
                </a:tc>
                <a:tc>
                  <a:txBody>
                    <a:bodyPr/>
                    <a:lstStyle/>
                    <a:p>
                      <a:r>
                        <a:rPr lang="en-US" dirty="0"/>
                        <a:t>CH50</a:t>
                      </a:r>
                    </a:p>
                  </a:txBody>
                  <a:tcPr/>
                </a:tc>
                <a:tc>
                  <a:txBody>
                    <a:bodyPr/>
                    <a:lstStyle/>
                    <a:p>
                      <a:r>
                        <a:rPr lang="en-US" dirty="0"/>
                        <a:t>103.8</a:t>
                      </a:r>
                    </a:p>
                  </a:txBody>
                  <a:tcPr/>
                </a:tc>
                <a:extLst>
                  <a:ext uri="{0D108BD9-81ED-4DB2-BD59-A6C34878D82A}">
                    <a16:rowId xmlns:a16="http://schemas.microsoft.com/office/drawing/2014/main" val="363655224"/>
                  </a:ext>
                </a:extLst>
              </a:tr>
              <a:tr h="419672">
                <a:tc>
                  <a:txBody>
                    <a:bodyPr/>
                    <a:lstStyle/>
                    <a:p>
                      <a:r>
                        <a:rPr lang="en-US" dirty="0"/>
                        <a:t>WRITE</a:t>
                      </a:r>
                    </a:p>
                  </a:txBody>
                  <a:tcPr/>
                </a:tc>
                <a:tc>
                  <a:txBody>
                    <a:bodyPr/>
                    <a:lstStyle/>
                    <a:p>
                      <a:r>
                        <a:rPr lang="en-US" dirty="0"/>
                        <a:t>NEG</a:t>
                      </a:r>
                    </a:p>
                  </a:txBody>
                  <a:tcPr/>
                </a:tc>
                <a:tc>
                  <a:txBody>
                    <a:bodyPr/>
                    <a:lstStyle/>
                    <a:p>
                      <a:r>
                        <a:rPr lang="en-US" dirty="0"/>
                        <a:t>IGG4</a:t>
                      </a:r>
                    </a:p>
                  </a:txBody>
                  <a:tcPr/>
                </a:tc>
                <a:tc>
                  <a:txBody>
                    <a:bodyPr/>
                    <a:lstStyle/>
                    <a:p>
                      <a:r>
                        <a:rPr lang="en-US" dirty="0"/>
                        <a:t>10.6</a:t>
                      </a:r>
                    </a:p>
                  </a:txBody>
                  <a:tcPr/>
                </a:tc>
                <a:tc>
                  <a:txBody>
                    <a:bodyPr/>
                    <a:lstStyle/>
                    <a:p>
                      <a:r>
                        <a:rPr lang="en-US" dirty="0"/>
                        <a:t>PANCA</a:t>
                      </a:r>
                    </a:p>
                  </a:txBody>
                  <a:tcPr/>
                </a:tc>
                <a:tc>
                  <a:txBody>
                    <a:bodyPr/>
                    <a:lstStyle/>
                    <a:p>
                      <a:r>
                        <a:rPr lang="en-US" dirty="0"/>
                        <a:t>3.8</a:t>
                      </a:r>
                    </a:p>
                  </a:txBody>
                  <a:tcPr/>
                </a:tc>
                <a:extLst>
                  <a:ext uri="{0D108BD9-81ED-4DB2-BD59-A6C34878D82A}">
                    <a16:rowId xmlns:a16="http://schemas.microsoft.com/office/drawing/2014/main" val="1578639368"/>
                  </a:ext>
                </a:extLst>
              </a:tr>
              <a:tr h="616932">
                <a:tc>
                  <a:txBody>
                    <a:bodyPr/>
                    <a:lstStyle/>
                    <a:p>
                      <a:r>
                        <a:rPr lang="en-US" dirty="0"/>
                        <a:t>COOMBS WRITE</a:t>
                      </a:r>
                    </a:p>
                  </a:txBody>
                  <a:tcPr/>
                </a:tc>
                <a:tc>
                  <a:txBody>
                    <a:bodyPr/>
                    <a:lstStyle/>
                    <a:p>
                      <a:r>
                        <a:rPr lang="en-US" dirty="0"/>
                        <a:t>NEG</a:t>
                      </a:r>
                    </a:p>
                  </a:txBody>
                  <a:tcPr/>
                </a:tc>
                <a:tc>
                  <a:txBody>
                    <a:bodyPr/>
                    <a:lstStyle/>
                    <a:p>
                      <a:r>
                        <a:rPr lang="en-US" dirty="0"/>
                        <a:t>IGG T</a:t>
                      </a:r>
                    </a:p>
                  </a:txBody>
                  <a:tcPr/>
                </a:tc>
                <a:tc>
                  <a:txBody>
                    <a:bodyPr/>
                    <a:lstStyle/>
                    <a:p>
                      <a:r>
                        <a:rPr lang="en-US" dirty="0"/>
                        <a:t>2090</a:t>
                      </a:r>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3132188814"/>
                  </a:ext>
                </a:extLst>
              </a:tr>
              <a:tr h="419672">
                <a:tc>
                  <a:txBody>
                    <a:bodyPr/>
                    <a:lstStyle/>
                    <a:p>
                      <a:r>
                        <a:rPr lang="en-US" dirty="0"/>
                        <a:t>2ME</a:t>
                      </a:r>
                    </a:p>
                  </a:txBody>
                  <a:tcPr/>
                </a:tc>
                <a:tc>
                  <a:txBody>
                    <a:bodyPr/>
                    <a:lstStyle/>
                    <a:p>
                      <a:r>
                        <a:rPr lang="en-US" dirty="0"/>
                        <a:t>NEG</a:t>
                      </a:r>
                    </a:p>
                  </a:txBody>
                  <a:tcPr/>
                </a:tc>
                <a:tc>
                  <a:txBody>
                    <a:bodyPr/>
                    <a:lstStyle/>
                    <a:p>
                      <a:r>
                        <a:rPr lang="en-US" dirty="0"/>
                        <a:t>ACE</a:t>
                      </a:r>
                    </a:p>
                  </a:txBody>
                  <a:tcPr/>
                </a:tc>
                <a:tc>
                  <a:txBody>
                    <a:bodyPr/>
                    <a:lstStyle/>
                    <a:p>
                      <a:r>
                        <a:rPr lang="en-US" dirty="0"/>
                        <a:t>70</a:t>
                      </a:r>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545586727"/>
                  </a:ext>
                </a:extLst>
              </a:tr>
            </a:tbl>
          </a:graphicData>
        </a:graphic>
      </p:graphicFrame>
    </p:spTree>
    <p:extLst>
      <p:ext uri="{BB962C8B-B14F-4D97-AF65-F5344CB8AC3E}">
        <p14:creationId xmlns:p14="http://schemas.microsoft.com/office/powerpoint/2010/main" val="17021612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6A46EC-BE65-8C51-F62D-576959B62319}"/>
              </a:ext>
            </a:extLst>
          </p:cNvPr>
          <p:cNvSpPr>
            <a:spLocks noGrp="1"/>
          </p:cNvSpPr>
          <p:nvPr>
            <p:ph type="title"/>
          </p:nvPr>
        </p:nvSpPr>
        <p:spPr/>
        <p:txBody>
          <a:bodyPr/>
          <a:lstStyle/>
          <a:p>
            <a:r>
              <a:rPr lang="en-US" dirty="0"/>
              <a:t>STEP5</a:t>
            </a:r>
          </a:p>
        </p:txBody>
      </p:sp>
      <p:sp>
        <p:nvSpPr>
          <p:cNvPr id="3" name="Content Placeholder 2">
            <a:extLst>
              <a:ext uri="{FF2B5EF4-FFF2-40B4-BE49-F238E27FC236}">
                <a16:creationId xmlns:a16="http://schemas.microsoft.com/office/drawing/2014/main" id="{4D1C1D72-EC2B-6154-E881-95F5D45FE5A3}"/>
              </a:ext>
            </a:extLst>
          </p:cNvPr>
          <p:cNvSpPr>
            <a:spLocks noGrp="1"/>
          </p:cNvSpPr>
          <p:nvPr>
            <p:ph idx="1"/>
          </p:nvPr>
        </p:nvSpPr>
        <p:spPr/>
        <p:txBody>
          <a:bodyPr/>
          <a:lstStyle/>
          <a:p>
            <a:pPr marL="0" indent="0">
              <a:buNone/>
            </a:pPr>
            <a:r>
              <a:rPr lang="en-US" dirty="0"/>
              <a:t>DIAGNOSIS:</a:t>
            </a:r>
          </a:p>
          <a:p>
            <a:pPr marL="0" indent="0">
              <a:buNone/>
            </a:pPr>
            <a:r>
              <a:rPr lang="en-US" dirty="0"/>
              <a:t>RA + VASCULITIS OF AORTA </a:t>
            </a:r>
          </a:p>
          <a:p>
            <a:pPr marL="0" indent="0">
              <a:buNone/>
            </a:pPr>
            <a:endParaRPr lang="en-US" dirty="0"/>
          </a:p>
          <a:p>
            <a:pPr marL="0" indent="0">
              <a:buNone/>
            </a:pPr>
            <a:endParaRPr lang="en-US" dirty="0"/>
          </a:p>
          <a:p>
            <a:pPr marL="0" indent="0">
              <a:buNone/>
            </a:pPr>
            <a:r>
              <a:rPr lang="en-US" dirty="0"/>
              <a:t>TREATMENT : </a:t>
            </a:r>
          </a:p>
          <a:p>
            <a:pPr marL="0" indent="0">
              <a:buNone/>
            </a:pPr>
            <a:r>
              <a:rPr lang="en-US" dirty="0"/>
              <a:t>DEXA 8mg BD &amp; DISCHARGE WITH PREDNISOLONE 10mg Daily</a:t>
            </a:r>
          </a:p>
        </p:txBody>
      </p:sp>
    </p:spTree>
    <p:extLst>
      <p:ext uri="{BB962C8B-B14F-4D97-AF65-F5344CB8AC3E}">
        <p14:creationId xmlns:p14="http://schemas.microsoft.com/office/powerpoint/2010/main" val="7715222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A7D31-CE68-8DC7-3497-077678716AA9}"/>
              </a:ext>
            </a:extLst>
          </p:cNvPr>
          <p:cNvSpPr>
            <a:spLocks noGrp="1"/>
          </p:cNvSpPr>
          <p:nvPr>
            <p:ph type="title"/>
          </p:nvPr>
        </p:nvSpPr>
        <p:spPr/>
        <p:txBody>
          <a:bodyPr/>
          <a:lstStyle/>
          <a:p>
            <a:r>
              <a:rPr lang="en-US" dirty="0"/>
              <a:t>STEP6</a:t>
            </a:r>
          </a:p>
        </p:txBody>
      </p:sp>
      <p:sp>
        <p:nvSpPr>
          <p:cNvPr id="3" name="Content Placeholder 2">
            <a:extLst>
              <a:ext uri="{FF2B5EF4-FFF2-40B4-BE49-F238E27FC236}">
                <a16:creationId xmlns:a16="http://schemas.microsoft.com/office/drawing/2014/main" id="{192DABFC-7C50-BDF2-16D5-930FD8B3251E}"/>
              </a:ext>
            </a:extLst>
          </p:cNvPr>
          <p:cNvSpPr>
            <a:spLocks noGrp="1"/>
          </p:cNvSpPr>
          <p:nvPr>
            <p:ph idx="1"/>
          </p:nvPr>
        </p:nvSpPr>
        <p:spPr/>
        <p:txBody>
          <a:bodyPr/>
          <a:lstStyle/>
          <a:p>
            <a:r>
              <a:rPr lang="en-US" dirty="0"/>
              <a:t>FALLOW:</a:t>
            </a:r>
          </a:p>
          <a:p>
            <a:r>
              <a:rPr lang="en-US" dirty="0"/>
              <a:t>SUPRIMONE 500 BD</a:t>
            </a:r>
          </a:p>
          <a:p>
            <a:r>
              <a:rPr lang="en-US" dirty="0"/>
              <a:t>REDUSE DOSE PREDNISOLONE </a:t>
            </a:r>
          </a:p>
          <a:p>
            <a:r>
              <a:rPr lang="en-US" dirty="0"/>
              <a:t>ALLENDRONATE 70 EVERY WEAK</a:t>
            </a:r>
          </a:p>
          <a:p>
            <a:r>
              <a:rPr lang="en-US" dirty="0"/>
              <a:t>VITAMIN D 1000 DAILY</a:t>
            </a:r>
          </a:p>
          <a:p>
            <a:endParaRPr lang="en-US" dirty="0"/>
          </a:p>
        </p:txBody>
      </p:sp>
    </p:spTree>
    <p:extLst>
      <p:ext uri="{BB962C8B-B14F-4D97-AF65-F5344CB8AC3E}">
        <p14:creationId xmlns:p14="http://schemas.microsoft.com/office/powerpoint/2010/main" val="10713860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D8935-7BD2-53B0-C3AA-D02E8A88926B}"/>
              </a:ext>
            </a:extLst>
          </p:cNvPr>
          <p:cNvSpPr>
            <a:spLocks noGrp="1"/>
          </p:cNvSpPr>
          <p:nvPr>
            <p:ph type="title"/>
          </p:nvPr>
        </p:nvSpPr>
        <p:spPr/>
        <p:txBody>
          <a:bodyPr/>
          <a:lstStyle/>
          <a:p>
            <a:r>
              <a:rPr lang="en-US" dirty="0"/>
              <a:t>STEP7</a:t>
            </a:r>
          </a:p>
        </p:txBody>
      </p:sp>
      <p:sp>
        <p:nvSpPr>
          <p:cNvPr id="3" name="Content Placeholder 2">
            <a:extLst>
              <a:ext uri="{FF2B5EF4-FFF2-40B4-BE49-F238E27FC236}">
                <a16:creationId xmlns:a16="http://schemas.microsoft.com/office/drawing/2014/main" id="{86F4FA41-5C96-9671-478E-559048BA15F2}"/>
              </a:ext>
            </a:extLst>
          </p:cNvPr>
          <p:cNvSpPr>
            <a:spLocks noGrp="1"/>
          </p:cNvSpPr>
          <p:nvPr>
            <p:ph idx="1"/>
          </p:nvPr>
        </p:nvSpPr>
        <p:spPr/>
        <p:txBody>
          <a:bodyPr/>
          <a:lstStyle/>
          <a:p>
            <a:r>
              <a:rPr lang="en-US" dirty="0"/>
              <a:t>PLAN: </a:t>
            </a:r>
          </a:p>
          <a:p>
            <a:r>
              <a:rPr lang="en-US" dirty="0"/>
              <a:t>FOLLOW UP 4 MONTH LATER </a:t>
            </a:r>
          </a:p>
          <a:p>
            <a:r>
              <a:rPr lang="en-US" dirty="0"/>
              <a:t>The patient should return to the outpatient clinic in four months with the laboratory test results for reassessment and possible up-titration of the mycophenolate dose.</a:t>
            </a:r>
          </a:p>
        </p:txBody>
      </p:sp>
    </p:spTree>
    <p:extLst>
      <p:ext uri="{BB962C8B-B14F-4D97-AF65-F5344CB8AC3E}">
        <p14:creationId xmlns:p14="http://schemas.microsoft.com/office/powerpoint/2010/main" val="355789029"/>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TM02900743[[fn=Organic]]</Template>
  <TotalTime>577</TotalTime>
  <Words>1354</Words>
  <Application>Microsoft Office PowerPoint</Application>
  <PresentationFormat>Widescreen</PresentationFormat>
  <Paragraphs>204</Paragraphs>
  <Slides>26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26</vt:i4>
      </vt:variant>
    </vt:vector>
  </HeadingPairs>
  <TitlesOfParts>
    <vt:vector size="30" baseType="lpstr">
      <vt:lpstr>Arial</vt:lpstr>
      <vt:lpstr>Garamond</vt:lpstr>
      <vt:lpstr>Times New Roman</vt:lpstr>
      <vt:lpstr>Organic</vt:lpstr>
      <vt:lpstr>INTERNAL MEDICINE CLINICAL PROBLEME SOLVING CONFERENCE</vt:lpstr>
      <vt:lpstr>Step1</vt:lpstr>
      <vt:lpstr>HX &amp; PH/E</vt:lpstr>
      <vt:lpstr>PowerPoint Presentation</vt:lpstr>
      <vt:lpstr>PowerPoint Presentation</vt:lpstr>
      <vt:lpstr>PowerPoint Presentation</vt:lpstr>
      <vt:lpstr>REVIEW OF SYSTEM</vt:lpstr>
      <vt:lpstr>REVIEW OF SYSTEM</vt:lpstr>
      <vt:lpstr>PowerPoint Presentation</vt:lpstr>
      <vt:lpstr>PHYSICAL EXAM </vt:lpstr>
      <vt:lpstr>PHYSICAL EXAM </vt:lpstr>
      <vt:lpstr>STEP2</vt:lpstr>
      <vt:lpstr>PowerPoint Presentation</vt:lpstr>
      <vt:lpstr>PowerPoint Presentation</vt:lpstr>
      <vt:lpstr>PowerPoint Presentation</vt:lpstr>
      <vt:lpstr>CONSULT</vt:lpstr>
      <vt:lpstr>PowerPoint Presentation</vt:lpstr>
      <vt:lpstr>STEP3</vt:lpstr>
      <vt:lpstr> </vt:lpstr>
      <vt:lpstr>CTA</vt:lpstr>
      <vt:lpstr>PowerPoint Presentation</vt:lpstr>
      <vt:lpstr>STEP4</vt:lpstr>
      <vt:lpstr>PowerPoint Presentation</vt:lpstr>
      <vt:lpstr>STEP5</vt:lpstr>
      <vt:lpstr>STEP6</vt:lpstr>
      <vt:lpstr>STEP7</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hp</dc:creator>
  <cp:lastModifiedBy>hp</cp:lastModifiedBy>
  <cp:revision>5</cp:revision>
  <dcterms:created xsi:type="dcterms:W3CDTF">2026-07-17T19:48:23Z</dcterms:created>
  <dcterms:modified xsi:type="dcterms:W3CDTF">2026-07-18T20:42:34Z</dcterms:modified>
</cp:coreProperties>
</file>